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5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338" r:id="rId3"/>
    <p:sldId id="3399" r:id="rId4"/>
    <p:sldId id="259" r:id="rId5"/>
    <p:sldId id="3345" r:id="rId6"/>
    <p:sldId id="3380" r:id="rId7"/>
    <p:sldId id="3379" r:id="rId8"/>
    <p:sldId id="3400" r:id="rId9"/>
    <p:sldId id="3381" r:id="rId10"/>
    <p:sldId id="3401" r:id="rId11"/>
    <p:sldId id="3402" r:id="rId12"/>
    <p:sldId id="3403" r:id="rId13"/>
    <p:sldId id="3413" r:id="rId14"/>
    <p:sldId id="3384" r:id="rId15"/>
    <p:sldId id="3395" r:id="rId16"/>
    <p:sldId id="3404" r:id="rId17"/>
    <p:sldId id="3405" r:id="rId18"/>
    <p:sldId id="3406" r:id="rId19"/>
    <p:sldId id="3407" r:id="rId20"/>
    <p:sldId id="3355" r:id="rId21"/>
    <p:sldId id="3408" r:id="rId22"/>
    <p:sldId id="3409" r:id="rId23"/>
    <p:sldId id="3410" r:id="rId24"/>
    <p:sldId id="3391" r:id="rId25"/>
    <p:sldId id="3411" r:id="rId26"/>
    <p:sldId id="3412" r:id="rId27"/>
    <p:sldId id="556" r:id="rId28"/>
    <p:sldId id="3365" r:id="rId29"/>
  </p:sldIdLst>
  <p:sldSz cx="12188825" cy="6858000"/>
  <p:notesSz cx="6858000" cy="9144000"/>
  <p:embeddedFontLst>
    <p:embeddedFont>
      <p:font typeface="Helvetica" panose="020B0604020202020204" pitchFamily="34" charset="0"/>
      <p:regular r:id="rId32"/>
      <p:bold r:id="rId33"/>
      <p:italic r:id="rId34"/>
      <p:boldItalic r:id="rId35"/>
    </p:embeddedFont>
    <p:embeddedFont>
      <p:font typeface="Iowan Old Style Italic" panose="020B0604020202020204" charset="0"/>
      <p:bold r:id="rId36"/>
      <p:italic r:id="rId37"/>
      <p:boldItalic r:id="rId38"/>
    </p:embeddedFont>
    <p:embeddedFont>
      <p:font typeface="Mulish" panose="020B0604020202020204" charset="0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5pPr>
    <a:lvl6pPr marL="2286000" algn="l" defTabSz="914400" rtl="0" eaLnBrk="1" latinLnBrk="0" hangingPunct="1"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6pPr>
    <a:lvl7pPr marL="2743200" algn="l" defTabSz="914400" rtl="0" eaLnBrk="1" latinLnBrk="0" hangingPunct="1"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7pPr>
    <a:lvl8pPr marL="3200400" algn="l" defTabSz="914400" rtl="0" eaLnBrk="1" latinLnBrk="0" hangingPunct="1"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8pPr>
    <a:lvl9pPr marL="3657600" algn="l" defTabSz="914400" rtl="0" eaLnBrk="1" latinLnBrk="0" hangingPunct="1">
      <a:defRPr sz="2000" kern="1200">
        <a:solidFill>
          <a:schemeClr val="bg1"/>
        </a:solidFill>
        <a:latin typeface="Iowan Old Style Italic" panose="02040602040506020204" pitchFamily="18" charset="77"/>
        <a:ea typeface="Helvetica Neue Medium" panose="02000503000000020004" pitchFamily="2" charset="0"/>
        <a:cs typeface="Helvetica Neue Medium" panose="02000503000000020004" pitchFamily="2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076E15-B81D-6CDF-6BEF-AB7074FFD43C}" name="Maarten van de Vijver" initials="MvdV" userId="S::m.vandevijver@MultiSafepay.onmicrosoft.com::bd6de713-c769-446f-8e8d-169fb94beba9" providerId="AD"/>
  <p188:author id="{D437B59F-83C8-E51E-CD4D-0EEEE250B453}" name="Michela Toffali" initials="MT" userId="S::Michela.Toffali@multisafepay.com::5c4f706e-e202-4006-9429-e56ad2fe65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iel van Werkhoven" initials="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AFAFA"/>
    <a:srgbClr val="4D4D4D"/>
    <a:srgbClr val="00ABEE"/>
    <a:srgbClr val="F5F5F5"/>
    <a:srgbClr val="F85481"/>
    <a:srgbClr val="8B64C8"/>
    <a:srgbClr val="90CD80"/>
    <a:srgbClr val="E4DEF1"/>
    <a:srgbClr val="FA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D64219-91F7-42CB-97DF-C8ED9FC11B0B}" v="24" dt="2022-04-26T07:32:28.637"/>
    <p1510:client id="{B0C92BF8-5BBD-9C41-9FE6-344F86A6DCAC}" v="831" dt="2022-04-26T09:49:07.634"/>
    <p1510:client id="{F2149584-DF23-4D44-9CCE-52CEB44BBF4D}" v="141" dt="2022-04-26T11:12:08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95915"/>
  </p:normalViewPr>
  <p:slideViewPr>
    <p:cSldViewPr>
      <p:cViewPr varScale="1">
        <p:scale>
          <a:sx n="110" d="100"/>
          <a:sy n="110" d="100"/>
        </p:scale>
        <p:origin x="1192" y="45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>
      <p:cViewPr varScale="1">
        <p:scale>
          <a:sx n="159" d="100"/>
          <a:sy n="159" d="100"/>
        </p:scale>
        <p:origin x="5616" y="1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43969D-8FF0-F812-800C-9D3745599A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669B76-3694-FE2D-EFE4-9333E5788E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41EE5-6B6F-474E-A018-6903BE178509}" type="datetimeFigureOut">
              <a:rPr lang="en-NL" smtClean="0"/>
              <a:t>04/26/2022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9F7337-5415-2904-877B-952574E3C1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502270-759F-0436-8CEE-AE00BCB8FF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28AA7-26C9-6640-9941-D5698C059C2F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99837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AutoShape 1">
            <a:extLst>
              <a:ext uri="{FF2B5EF4-FFF2-40B4-BE49-F238E27FC236}">
                <a16:creationId xmlns:a16="http://schemas.microsoft.com/office/drawing/2014/main" id="{646E439B-8E24-D148-9AB6-84A4FFDDF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en-NL" b="1" i="0" dirty="0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51CA661B-4B17-074F-B7F1-AC7429336AD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91237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F2C3A2AD-741C-3947-BC4B-67BA250A5D0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>
            <a:extLst>
              <a:ext uri="{FF2B5EF4-FFF2-40B4-BE49-F238E27FC236}">
                <a16:creationId xmlns:a16="http://schemas.microsoft.com/office/drawing/2014/main" id="{7EE456C1-568F-CE47-8693-464AA014DD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3186" name="Notes Placeholder 2">
            <a:extLst>
              <a:ext uri="{FF2B5EF4-FFF2-40B4-BE49-F238E27FC236}">
                <a16:creationId xmlns:a16="http://schemas.microsoft.com/office/drawing/2014/main" id="{119E71AF-8744-9D4E-8C5C-039F146E61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NL" altLang="en-NL">
              <a:latin typeface="Times New Roman" panose="02020603050405020304" pitchFamily="18" charset="0"/>
            </a:endParaRPr>
          </a:p>
        </p:txBody>
      </p:sp>
      <p:sp>
        <p:nvSpPr>
          <p:cNvPr id="93187" name="Slide Number Placeholder 3">
            <a:extLst>
              <a:ext uri="{FF2B5EF4-FFF2-40B4-BE49-F238E27FC236}">
                <a16:creationId xmlns:a16="http://schemas.microsoft.com/office/drawing/2014/main" id="{0482C4A2-BABD-944E-9D88-09A8A9238E16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292D6C9-8345-4F4A-8E5E-84C98FEC081C}" type="slidenum">
              <a:rPr lang="en-NL" altLang="en-NL" b="1"/>
              <a:pPr/>
              <a:t>1</a:t>
            </a:fld>
            <a:endParaRPr lang="en-NL" altLang="en-NL" b="1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957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400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731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378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840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766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467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303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">
            <a:extLst>
              <a:ext uri="{FF2B5EF4-FFF2-40B4-BE49-F238E27FC236}">
                <a16:creationId xmlns:a16="http://schemas.microsoft.com/office/drawing/2014/main" id="{48180499-81FA-FF47-ACD4-CEA469DC71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id="{686CA742-01EA-BC44-8934-BE2DFD0ED6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039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>
            <a:extLst>
              <a:ext uri="{FF2B5EF4-FFF2-40B4-BE49-F238E27FC236}">
                <a16:creationId xmlns:a16="http://schemas.microsoft.com/office/drawing/2014/main" id="{77AB56F5-C376-4F40-9377-EFF2B9C4B5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7870CFD3-95EC-5F45-845E-AB7AA11508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468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6864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6521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5485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839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619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75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57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060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77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>
            <a:extLst>
              <a:ext uri="{FF2B5EF4-FFF2-40B4-BE49-F238E27FC236}">
                <a16:creationId xmlns:a16="http://schemas.microsoft.com/office/drawing/2014/main" id="{78BB12F3-A292-F64F-B244-14CD4F4AC7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B994A7CB-5E50-4D46-9560-3FA5B2062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 altLang="en-N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936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 b="1" i="0">
                <a:latin typeface="Mulish" pitchFamily="2" charset="7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5F005F-D7C9-5F4E-96BC-165CD30AE33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B77C0-8358-1D4D-8A14-C819BFAFEF6B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3536592384"/>
      </p:ext>
    </p:extLst>
  </p:cSld>
  <p:clrMapOvr>
    <a:masterClrMapping/>
  </p:clrMapOvr>
  <p:transition spd="slow" advTm="733000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Mulish" pitchFamily="2" charset="77"/>
              </a:defRPr>
            </a:lvl1pPr>
            <a:lvl2pPr>
              <a:defRPr b="1" i="0">
                <a:latin typeface="Mulish" pitchFamily="2" charset="77"/>
              </a:defRPr>
            </a:lvl2pPr>
            <a:lvl3pPr>
              <a:defRPr b="1" i="0">
                <a:latin typeface="Mulish" pitchFamily="2" charset="77"/>
              </a:defRPr>
            </a:lvl3pPr>
            <a:lvl4pPr>
              <a:defRPr b="1" i="0">
                <a:latin typeface="Mulish" pitchFamily="2" charset="77"/>
              </a:defRPr>
            </a:lvl4pPr>
            <a:lvl5pPr>
              <a:defRPr b="1" i="0">
                <a:latin typeface="Mulish" pitchFamily="2" charset="77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52567D-A80B-5D48-A427-4250AAA2FC7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61693-E7B2-B940-B45C-F90BC3A9A89E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2092439720"/>
      </p:ext>
    </p:extLst>
  </p:cSld>
  <p:clrMapOvr>
    <a:masterClrMapping/>
  </p:clrMapOvr>
  <p:transition spd="slow" advTm="733000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86825" y="969963"/>
            <a:ext cx="2792413" cy="3729037"/>
          </a:xfrm>
        </p:spPr>
        <p:txBody>
          <a:bodyPr vert="eaVert"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08000" y="969963"/>
            <a:ext cx="8226425" cy="3729037"/>
          </a:xfrm>
        </p:spPr>
        <p:txBody>
          <a:bodyPr vert="eaVert"/>
          <a:lstStyle>
            <a:lvl1pPr>
              <a:defRPr b="1" i="0">
                <a:latin typeface="Mulish" pitchFamily="2" charset="77"/>
              </a:defRPr>
            </a:lvl1pPr>
            <a:lvl2pPr>
              <a:defRPr b="1" i="0">
                <a:latin typeface="Mulish" pitchFamily="2" charset="77"/>
              </a:defRPr>
            </a:lvl2pPr>
            <a:lvl3pPr>
              <a:defRPr b="1" i="0">
                <a:latin typeface="Mulish" pitchFamily="2" charset="77"/>
              </a:defRPr>
            </a:lvl3pPr>
            <a:lvl4pPr>
              <a:defRPr b="1" i="0">
                <a:latin typeface="Mulish" pitchFamily="2" charset="77"/>
              </a:defRPr>
            </a:lvl4pPr>
            <a:lvl5pPr>
              <a:defRPr b="1" i="0">
                <a:latin typeface="Mulish" pitchFamily="2" charset="77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B0B27A-BE52-4040-ABF4-621A0CC1DE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A68E5-B8F0-9949-9F51-38BF9CC7EB91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2575066423"/>
      </p:ext>
    </p:extLst>
  </p:cSld>
  <p:clrMapOvr>
    <a:masterClrMapping/>
  </p:clrMapOvr>
  <p:transition spd="slow" advTm="733000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8000" y="969963"/>
            <a:ext cx="11171238" cy="679450"/>
          </a:xfrm>
        </p:spPr>
        <p:txBody>
          <a:bodyPr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A07C283-864C-9F4B-ADA8-259E01F432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C7DFA-80A0-3D49-A293-ABC5B2E6E079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4292530875"/>
      </p:ext>
    </p:extLst>
  </p:cSld>
  <p:clrMapOvr>
    <a:masterClrMapping/>
  </p:clrMapOvr>
  <p:transition spd="slow" advTm="733000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zontaal kop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11294628" y="6464300"/>
            <a:ext cx="386324" cy="29495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798558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Mulish" pitchFamily="2" charset="77"/>
              </a:defRPr>
            </a:lvl1pPr>
            <a:lvl2pPr>
              <a:defRPr b="1" i="0">
                <a:latin typeface="Mulish" pitchFamily="2" charset="77"/>
              </a:defRPr>
            </a:lvl2pPr>
            <a:lvl3pPr>
              <a:defRPr b="1" i="0">
                <a:latin typeface="Mulish" pitchFamily="2" charset="77"/>
              </a:defRPr>
            </a:lvl3pPr>
            <a:lvl4pPr>
              <a:defRPr b="1" i="0">
                <a:latin typeface="Mulish" pitchFamily="2" charset="77"/>
              </a:defRPr>
            </a:lvl4pPr>
            <a:lvl5pPr>
              <a:defRPr b="1" i="0">
                <a:latin typeface="Mulish" pitchFamily="2" charset="77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E70ACB-9CBA-D946-BB89-DFC7CECA14E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18174-5E65-0E4B-BB07-D08DCD5F65D2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643073401"/>
      </p:ext>
    </p:extLst>
  </p:cSld>
  <p:clrMapOvr>
    <a:masterClrMapping/>
  </p:clrMapOvr>
  <p:transition spd="slow" advTm="733000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i="0" cap="all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 b="1" i="0">
                <a:latin typeface="Mulish" pitchFamily="2" charset="77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A409EE-ADF8-CC4A-89EB-21BAB1D29D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ED65C-F2FF-1C48-B0F5-2D55F0574AF5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1445943688"/>
      </p:ext>
    </p:extLst>
  </p:cSld>
  <p:clrMapOvr>
    <a:masterClrMapping/>
  </p:clrMapOvr>
  <p:transition spd="slow" advTm="733000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08000" y="2401888"/>
            <a:ext cx="5508625" cy="2297112"/>
          </a:xfrm>
        </p:spPr>
        <p:txBody>
          <a:bodyPr/>
          <a:lstStyle>
            <a:lvl1pPr>
              <a:defRPr sz="2800" b="1" i="0">
                <a:latin typeface="Mulish" pitchFamily="2" charset="77"/>
              </a:defRPr>
            </a:lvl1pPr>
            <a:lvl2pPr>
              <a:defRPr sz="2400" b="1" i="0">
                <a:latin typeface="Mulish" pitchFamily="2" charset="77"/>
              </a:defRPr>
            </a:lvl2pPr>
            <a:lvl3pPr>
              <a:defRPr sz="2000" b="1" i="0">
                <a:latin typeface="Mulish" pitchFamily="2" charset="77"/>
              </a:defRPr>
            </a:lvl3pPr>
            <a:lvl4pPr>
              <a:defRPr sz="1800" b="1" i="0">
                <a:latin typeface="Mulish" pitchFamily="2" charset="77"/>
              </a:defRPr>
            </a:lvl4pPr>
            <a:lvl5pPr>
              <a:defRPr sz="1800" b="1" i="0">
                <a:latin typeface="Mulish" pitchFamily="2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69025" y="2401888"/>
            <a:ext cx="5510213" cy="2297112"/>
          </a:xfrm>
        </p:spPr>
        <p:txBody>
          <a:bodyPr/>
          <a:lstStyle>
            <a:lvl1pPr>
              <a:defRPr sz="2800" b="1" i="0">
                <a:latin typeface="Mulish" pitchFamily="2" charset="77"/>
              </a:defRPr>
            </a:lvl1pPr>
            <a:lvl2pPr>
              <a:defRPr sz="2400" b="1" i="0">
                <a:latin typeface="Mulish" pitchFamily="2" charset="77"/>
              </a:defRPr>
            </a:lvl2pPr>
            <a:lvl3pPr>
              <a:defRPr sz="2000" b="1" i="0">
                <a:latin typeface="Mulish" pitchFamily="2" charset="77"/>
              </a:defRPr>
            </a:lvl3pPr>
            <a:lvl4pPr>
              <a:defRPr sz="1800" b="1" i="0">
                <a:latin typeface="Mulish" pitchFamily="2" charset="77"/>
              </a:defRPr>
            </a:lvl4pPr>
            <a:lvl5pPr>
              <a:defRPr sz="1800" b="1" i="0">
                <a:latin typeface="Mulish" pitchFamily="2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0BB158-B429-5446-8D37-AC5ACFF975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4B36D-432E-6148-836C-1C05E6A65D08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358881509"/>
      </p:ext>
    </p:extLst>
  </p:cSld>
  <p:clrMapOvr>
    <a:masterClrMapping/>
  </p:clrMapOvr>
  <p:transition spd="slow" advTm="73300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</p:spPr>
        <p:txBody>
          <a:bodyPr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 i="0">
                <a:latin typeface="Mulish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 b="1" i="0">
                <a:latin typeface="Mulish" pitchFamily="2" charset="77"/>
              </a:defRPr>
            </a:lvl1pPr>
            <a:lvl2pPr>
              <a:defRPr sz="2000" b="1" i="0">
                <a:latin typeface="Mulish" pitchFamily="2" charset="77"/>
              </a:defRPr>
            </a:lvl2pPr>
            <a:lvl3pPr>
              <a:defRPr sz="1800" b="1" i="0">
                <a:latin typeface="Mulish" pitchFamily="2" charset="77"/>
              </a:defRPr>
            </a:lvl3pPr>
            <a:lvl4pPr>
              <a:defRPr sz="1600" b="1" i="0">
                <a:latin typeface="Mulish" pitchFamily="2" charset="77"/>
              </a:defRPr>
            </a:lvl4pPr>
            <a:lvl5pPr>
              <a:defRPr sz="1600" b="1" i="0">
                <a:latin typeface="Mulish" pitchFamily="2" charset="7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 i="0">
                <a:latin typeface="Mulish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 b="1" i="0">
                <a:latin typeface="Mulish" pitchFamily="2" charset="77"/>
              </a:defRPr>
            </a:lvl1pPr>
            <a:lvl2pPr>
              <a:defRPr sz="2000" b="1" i="0">
                <a:latin typeface="Mulish" pitchFamily="2" charset="77"/>
              </a:defRPr>
            </a:lvl2pPr>
            <a:lvl3pPr>
              <a:defRPr sz="1800" b="1" i="0">
                <a:latin typeface="Mulish" pitchFamily="2" charset="77"/>
              </a:defRPr>
            </a:lvl3pPr>
            <a:lvl4pPr>
              <a:defRPr sz="1600" b="1" i="0">
                <a:latin typeface="Mulish" pitchFamily="2" charset="77"/>
              </a:defRPr>
            </a:lvl4pPr>
            <a:lvl5pPr>
              <a:defRPr sz="1600" b="1" i="0">
                <a:latin typeface="Mulish" pitchFamily="2" charset="77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D6DFBDB-90C8-C340-A8E3-065988AC08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FDF7C-D07C-FD49-B2E9-B8F06A958741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206458296"/>
      </p:ext>
    </p:extLst>
  </p:cSld>
  <p:clrMapOvr>
    <a:masterClrMapping/>
  </p:clrMapOvr>
  <p:transition spd="slow" advTm="73300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CC53442-24E2-BA48-AE2C-017400B359A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0354D-D8D0-5548-B78D-6483096DE3D9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3512913319"/>
      </p:ext>
    </p:extLst>
  </p:cSld>
  <p:clrMapOvr>
    <a:masterClrMapping/>
  </p:clrMapOvr>
  <p:transition spd="slow" advTm="733000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7F2B2EB-CF1B-FB4E-B2A7-91840A5CEEC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AA53A-B63F-DA4C-9A79-6CC071BFDAEF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1885449031"/>
      </p:ext>
    </p:extLst>
  </p:cSld>
  <p:clrMapOvr>
    <a:masterClrMapping/>
  </p:clrMapOvr>
  <p:transition spd="slow" advTm="733000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/>
          <a:lstStyle>
            <a:lvl1pPr algn="l">
              <a:defRPr sz="2000"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 b="1" i="0">
                <a:latin typeface="Mulish" pitchFamily="2" charset="77"/>
              </a:defRPr>
            </a:lvl1pPr>
            <a:lvl2pPr>
              <a:defRPr sz="2800" b="1" i="0">
                <a:latin typeface="Mulish" pitchFamily="2" charset="77"/>
              </a:defRPr>
            </a:lvl2pPr>
            <a:lvl3pPr>
              <a:defRPr sz="2400" b="1" i="0">
                <a:latin typeface="Mulish" pitchFamily="2" charset="77"/>
              </a:defRPr>
            </a:lvl3pPr>
            <a:lvl4pPr>
              <a:defRPr sz="2000" b="1" i="0">
                <a:latin typeface="Mulish" pitchFamily="2" charset="77"/>
              </a:defRPr>
            </a:lvl4pPr>
            <a:lvl5pPr>
              <a:defRPr sz="2000" b="1" i="0">
                <a:latin typeface="Mulish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 b="1" i="0">
                <a:latin typeface="Mulish" pitchFamily="2" charset="7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71D111B-8CDA-B446-B86E-18897534653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B1A88-24D6-8F43-AB34-20AA6F4CB1B1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2577987422"/>
      </p:ext>
    </p:extLst>
  </p:cSld>
  <p:clrMapOvr>
    <a:masterClrMapping/>
  </p:clrMapOvr>
  <p:transition spd="slow" advTm="73300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/>
          <a:lstStyle>
            <a:lvl1pPr algn="l">
              <a:defRPr sz="2000" b="1" i="0">
                <a:latin typeface="Mulish" pitchFamily="2" charset="77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 b="1" i="0">
                <a:latin typeface="Mulish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 b="1" i="0">
                <a:latin typeface="Mulish" pitchFamily="2" charset="7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E75D65-E577-0746-A37E-C6013B01E49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0CBF9-6C36-EF45-8459-E70B07E1E8CE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  <p:extLst>
      <p:ext uri="{BB962C8B-B14F-4D97-AF65-F5344CB8AC3E}">
        <p14:creationId xmlns:p14="http://schemas.microsoft.com/office/powerpoint/2010/main" val="2073132219"/>
      </p:ext>
    </p:extLst>
  </p:cSld>
  <p:clrMapOvr>
    <a:masterClrMapping/>
  </p:clrMapOvr>
  <p:transition spd="slow" advTm="733000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>
            <a:extLst>
              <a:ext uri="{FF2B5EF4-FFF2-40B4-BE49-F238E27FC236}">
                <a16:creationId xmlns:a16="http://schemas.microsoft.com/office/drawing/2014/main" id="{BC10E77E-CBBD-CA40-BD38-F1BF53B004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969963"/>
            <a:ext cx="11171238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0760" tIns="50760" rIns="50760" bIns="5076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NL" dirty="0"/>
              <a:t>Click to edit the title text format</a:t>
            </a: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408C8D88-712B-1B40-B16F-DE391CAEBD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2401888"/>
            <a:ext cx="11171238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0760" tIns="50760" rIns="507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NL" dirty="0"/>
              <a:t>Click to edit the outline text format</a:t>
            </a:r>
          </a:p>
          <a:p>
            <a:pPr lvl="1"/>
            <a:r>
              <a:rPr lang="en-GB" altLang="en-NL" dirty="0"/>
              <a:t>Second Outline Level</a:t>
            </a:r>
          </a:p>
          <a:p>
            <a:pPr lvl="2"/>
            <a:r>
              <a:rPr lang="en-GB" altLang="en-NL" dirty="0"/>
              <a:t>Third Outline Level</a:t>
            </a:r>
          </a:p>
          <a:p>
            <a:pPr lvl="3"/>
            <a:r>
              <a:rPr lang="en-GB" altLang="en-NL" dirty="0"/>
              <a:t>Fourth Outline Level</a:t>
            </a:r>
          </a:p>
          <a:p>
            <a:pPr lvl="4"/>
            <a:r>
              <a:rPr lang="en-GB" altLang="en-NL" dirty="0"/>
              <a:t>Fifth Outline Level</a:t>
            </a:r>
          </a:p>
          <a:p>
            <a:pPr lvl="4"/>
            <a:r>
              <a:rPr lang="en-GB" altLang="en-NL" dirty="0"/>
              <a:t>Sixth Outline Level</a:t>
            </a:r>
          </a:p>
          <a:p>
            <a:pPr lvl="4"/>
            <a:r>
              <a:rPr lang="en-GB" altLang="en-NL" dirty="0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AF1EB56-41D1-F444-8E12-AC4A4C274FD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11295063" y="6464300"/>
            <a:ext cx="384175" cy="293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ts val="1000"/>
              </a:spcBef>
              <a:buSzPct val="100000"/>
              <a:defRPr>
                <a:solidFill>
                  <a:srgbClr val="CBCBCB"/>
                </a:solidFill>
                <a:latin typeface="Iowan Old Style Italic"/>
                <a:ea typeface="Iowan Old Style Italic"/>
                <a:cs typeface="Iowan Old Style Italic"/>
              </a:defRPr>
            </a:lvl1pPr>
          </a:lstStyle>
          <a:p>
            <a:pPr>
              <a:defRPr/>
            </a:pPr>
            <a:fld id="{B50E23BA-80B7-514A-8A01-0E06A2E38758}" type="slidenum">
              <a:rPr lang="en-US" altLang="en-NL"/>
              <a:pPr>
                <a:defRPr/>
              </a:pPr>
              <a:t>‹nr.›</a:t>
            </a:fld>
            <a:endParaRPr lang="en-US" altLang="en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</p:sldLayoutIdLst>
  <p:transition spd="slow" advTm="733000">
    <p:cover/>
  </p:transition>
  <p:txStyles>
    <p:titleStyle>
      <a:lvl1pPr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800" b="1" i="0">
          <a:solidFill>
            <a:srgbClr val="000000"/>
          </a:solidFill>
          <a:latin typeface="Mulish" pitchFamily="2" charset="77"/>
          <a:ea typeface="+mj-ea"/>
          <a:cs typeface="+mj-cs"/>
        </a:defRPr>
      </a:lvl1pPr>
      <a:lvl2pPr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2pPr>
      <a:lvl3pPr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3pPr>
      <a:lvl4pPr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4pPr>
      <a:lvl5pPr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5pPr>
      <a:lvl6pPr marL="2514600" indent="-228600"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6pPr>
      <a:lvl7pPr marL="2971800" indent="-228600"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7pPr>
      <a:lvl8pPr marL="3429000" indent="-228600"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8pPr>
      <a:lvl9pPr marL="3886200" indent="-228600" algn="l" defTabSz="457200" rtl="0" eaLnBrk="0" fontAlgn="base" hangingPunct="0">
        <a:lnSpc>
          <a:spcPct val="8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800">
          <a:solidFill>
            <a:srgbClr val="000000"/>
          </a:solidFill>
          <a:latin typeface="Helvetica Neue Medium" charset="0"/>
          <a:ea typeface="Helvetica Neue Medium" charset="0"/>
          <a:cs typeface="Helvetica Neue Medium" charset="0"/>
        </a:defRPr>
      </a:lvl9pPr>
    </p:titleStyle>
    <p:bodyStyle>
      <a:lvl1pPr marL="342900" indent="-3429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400" b="1" i="0">
          <a:solidFill>
            <a:srgbClr val="000000"/>
          </a:solidFill>
          <a:latin typeface="Mulish" pitchFamily="2" charset="77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b="1" i="0">
          <a:solidFill>
            <a:srgbClr val="000000"/>
          </a:solidFill>
          <a:latin typeface="Mulish" pitchFamily="2" charset="77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b="1" i="0">
          <a:solidFill>
            <a:srgbClr val="000000"/>
          </a:solidFill>
          <a:latin typeface="Mulish" pitchFamily="2" charset="77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b="1" i="0">
          <a:solidFill>
            <a:srgbClr val="000000"/>
          </a:solidFill>
          <a:latin typeface="Mulish" pitchFamily="2" charset="77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b="1" i="0">
          <a:solidFill>
            <a:srgbClr val="000000"/>
          </a:solidFill>
          <a:latin typeface="Mulish" pitchFamily="2" charset="77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.pn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315AA505-5191-964E-887E-E46BDC7745C6}"/>
              </a:ext>
            </a:extLst>
          </p:cNvPr>
          <p:cNvSpPr/>
          <p:nvPr/>
        </p:nvSpPr>
        <p:spPr>
          <a:xfrm>
            <a:off x="-5705475" y="-8667750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C869D1-3667-AD45-B4E3-1F04BB8F6A83}"/>
              </a:ext>
            </a:extLst>
          </p:cNvPr>
          <p:cNvSpPr txBox="1"/>
          <p:nvPr/>
        </p:nvSpPr>
        <p:spPr>
          <a:xfrm>
            <a:off x="2366963" y="3402013"/>
            <a:ext cx="74549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399" dirty="0">
                <a:solidFill>
                  <a:srgbClr val="131E22"/>
                </a:solidFill>
                <a:latin typeface="Mulish" pitchFamily="2" charset="77"/>
                <a:cs typeface="Arial" panose="020B0604020202020204" pitchFamily="34" charset="0"/>
              </a:rPr>
              <a:t>Customer Wars</a:t>
            </a:r>
            <a:endParaRPr lang="en-US" sz="2399" dirty="0">
              <a:solidFill>
                <a:srgbClr val="131E22"/>
              </a:solidFill>
              <a:latin typeface="Mulish" pitchFamily="2" charset="77"/>
              <a:ea typeface="Roboto Medium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6B21ED-B28B-9241-954C-65D4D0B5F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6963" y="6124575"/>
            <a:ext cx="7454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NL" sz="1400" dirty="0" err="1">
                <a:solidFill>
                  <a:srgbClr val="131E22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Lede</a:t>
            </a:r>
            <a:r>
              <a:rPr lang="en-US" altLang="en-NL" sz="1400" dirty="0">
                <a:solidFill>
                  <a:srgbClr val="131E22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, 26 April 2022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9FB2062-1C2E-4B5C-83AB-5BB8A1618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3374" y="2204864"/>
            <a:ext cx="5425251" cy="927894"/>
          </a:xfrm>
          <a:prstGeom prst="rect">
            <a:avLst/>
          </a:prstGeom>
        </p:spPr>
      </p:pic>
    </p:spTree>
  </p:cSld>
  <p:clrMapOvr>
    <a:masterClrMapping/>
  </p:clrMapOvr>
  <p:transition advTm="73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3E03FF84-EFFE-919D-FC3C-AEB78EA86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78" y="1628800"/>
            <a:ext cx="8668261" cy="48245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2B452B3-80BA-DD9F-D94B-52CDFDDCE2AA}"/>
              </a:ext>
            </a:extLst>
          </p:cNvPr>
          <p:cNvSpPr txBox="1"/>
          <p:nvPr/>
        </p:nvSpPr>
        <p:spPr>
          <a:xfrm>
            <a:off x="1877949" y="0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10000"/>
                  </a:schemeClr>
                </a:solidFill>
                <a:latin typeface="Mulish" pitchFamily="2" charset="77"/>
              </a:rPr>
              <a:t>Cross selling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BB51D2-221B-7ED2-341B-7735E57F518F}"/>
              </a:ext>
            </a:extLst>
          </p:cNvPr>
          <p:cNvSpPr txBox="1"/>
          <p:nvPr/>
        </p:nvSpPr>
        <p:spPr>
          <a:xfrm>
            <a:off x="1877948" y="-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Contact information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297D1D-99A9-03C9-80C8-89062C2FADEE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Avoid distractions</a:t>
            </a:r>
          </a:p>
        </p:txBody>
      </p:sp>
    </p:spTree>
    <p:extLst>
      <p:ext uri="{BB962C8B-B14F-4D97-AF65-F5344CB8AC3E}">
        <p14:creationId xmlns:p14="http://schemas.microsoft.com/office/powerpoint/2010/main" val="2774416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8D0307A6-C23D-EA84-7857-7D91B1577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703" y="1628800"/>
            <a:ext cx="4933411" cy="48245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EABB7B-2C0D-F337-5341-844E17AFD261}"/>
              </a:ext>
            </a:extLst>
          </p:cNvPr>
          <p:cNvSpPr txBox="1"/>
          <p:nvPr/>
        </p:nvSpPr>
        <p:spPr>
          <a:xfrm>
            <a:off x="1877949" y="0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10000"/>
                  </a:schemeClr>
                </a:solidFill>
                <a:latin typeface="Mulish" pitchFamily="2" charset="77"/>
              </a:rPr>
              <a:t>Cross selling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0FB9F4-81F5-2BDA-815F-B1EE5115EC97}"/>
              </a:ext>
            </a:extLst>
          </p:cNvPr>
          <p:cNvSpPr txBox="1"/>
          <p:nvPr/>
        </p:nvSpPr>
        <p:spPr>
          <a:xfrm>
            <a:off x="1877948" y="-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Contact information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5EEB24-8772-E546-657C-0CC5F6C82E49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Avoid distractions</a:t>
            </a:r>
          </a:p>
        </p:txBody>
      </p:sp>
    </p:spTree>
    <p:extLst>
      <p:ext uri="{BB962C8B-B14F-4D97-AF65-F5344CB8AC3E}">
        <p14:creationId xmlns:p14="http://schemas.microsoft.com/office/powerpoint/2010/main" val="4249224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4EF803-7074-2D50-F181-EE71B73D4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042" y="1628800"/>
            <a:ext cx="8580734" cy="48245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FF6A2A-D081-3AF6-C7B6-23B8F9674710}"/>
              </a:ext>
            </a:extLst>
          </p:cNvPr>
          <p:cNvSpPr txBox="1"/>
          <p:nvPr/>
        </p:nvSpPr>
        <p:spPr>
          <a:xfrm>
            <a:off x="1877949" y="0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10000"/>
                  </a:schemeClr>
                </a:solidFill>
                <a:latin typeface="Mulish" pitchFamily="2" charset="77"/>
              </a:rPr>
              <a:t>Cross selling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C44E96-8798-D853-076C-B75132FCB0E9}"/>
              </a:ext>
            </a:extLst>
          </p:cNvPr>
          <p:cNvSpPr txBox="1"/>
          <p:nvPr/>
        </p:nvSpPr>
        <p:spPr>
          <a:xfrm>
            <a:off x="1877948" y="-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Contact information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518BA9-3A51-5A96-47A9-391A4F322317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Avoid distractions</a:t>
            </a:r>
          </a:p>
        </p:txBody>
      </p:sp>
    </p:spTree>
    <p:extLst>
      <p:ext uri="{BB962C8B-B14F-4D97-AF65-F5344CB8AC3E}">
        <p14:creationId xmlns:p14="http://schemas.microsoft.com/office/powerpoint/2010/main" val="3498975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8667228" y="-4851920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34370F-4AB4-F278-3E04-253817BD75F0}"/>
              </a:ext>
            </a:extLst>
          </p:cNvPr>
          <p:cNvSpPr txBox="1"/>
          <p:nvPr/>
        </p:nvSpPr>
        <p:spPr>
          <a:xfrm>
            <a:off x="660227" y="762000"/>
            <a:ext cx="8432923" cy="1267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tx1"/>
                </a:solidFill>
                <a:latin typeface="Mulish" pitchFamily="2" charset="77"/>
              </a:rPr>
              <a:t>1-step checkout?</a:t>
            </a:r>
          </a:p>
          <a:p>
            <a:pPr>
              <a:lnSpc>
                <a:spcPts val="4800"/>
              </a:lnSpc>
              <a:defRPr/>
            </a:pPr>
            <a:r>
              <a:rPr lang="en-US" sz="3200" kern="0" dirty="0">
                <a:solidFill>
                  <a:schemeClr val="tx1"/>
                </a:solidFill>
                <a:latin typeface="Mulish" pitchFamily="2" charset="77"/>
              </a:rPr>
              <a:t>Or more?</a:t>
            </a: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3E9274F-FB34-A24D-9250-D3965DE81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2276872"/>
            <a:ext cx="5760640" cy="3048000"/>
          </a:xfrm>
          <a:prstGeom prst="rect">
            <a:avLst/>
          </a:prstGeom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EECD2EB-CAA2-344F-AAAC-65407CA32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76" y="1819486"/>
            <a:ext cx="5222964" cy="396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42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7287440" y="-4851920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800F7C-33E9-5146-8E31-242FCAC350E8}"/>
              </a:ext>
            </a:extLst>
          </p:cNvPr>
          <p:cNvSpPr txBox="1"/>
          <p:nvPr/>
        </p:nvSpPr>
        <p:spPr>
          <a:xfrm>
            <a:off x="660227" y="762000"/>
            <a:ext cx="8432923" cy="1267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tx1"/>
                </a:solidFill>
                <a:latin typeface="Mulish" pitchFamily="2" charset="77"/>
              </a:rPr>
              <a:t>1-step checkout?</a:t>
            </a:r>
          </a:p>
          <a:p>
            <a:pPr>
              <a:lnSpc>
                <a:spcPts val="4800"/>
              </a:lnSpc>
              <a:defRPr/>
            </a:pPr>
            <a:r>
              <a:rPr lang="en-US" sz="3200" kern="0" dirty="0">
                <a:solidFill>
                  <a:schemeClr val="tx1"/>
                </a:solidFill>
                <a:latin typeface="Mulish" pitchFamily="2" charset="77"/>
              </a:rPr>
              <a:t>Or more?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75957F-FB64-7B4A-A044-B04A820B6A53}"/>
              </a:ext>
            </a:extLst>
          </p:cNvPr>
          <p:cNvSpPr txBox="1"/>
          <p:nvPr/>
        </p:nvSpPr>
        <p:spPr>
          <a:xfrm>
            <a:off x="5230316" y="5678269"/>
            <a:ext cx="3369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Source:</a:t>
            </a:r>
          </a:p>
          <a:p>
            <a:r>
              <a:rPr lang="en-GB" sz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Estudio</a:t>
            </a:r>
            <a:r>
              <a:rPr lang="en-GB" sz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Anual</a:t>
            </a:r>
            <a:r>
              <a:rPr lang="en-GB" sz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de </a:t>
            </a:r>
            <a:r>
              <a:rPr lang="en-GB" sz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Conversión</a:t>
            </a:r>
            <a:r>
              <a:rPr lang="en-GB" sz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</a:t>
            </a:r>
            <a:r>
              <a:rPr lang="en-GB" sz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E-Commerce y </a:t>
            </a:r>
            <a:r>
              <a:rPr lang="en-GB" sz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Negocios</a:t>
            </a:r>
            <a:r>
              <a:rPr lang="en-GB" sz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12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Digitales</a:t>
            </a:r>
            <a:r>
              <a:rPr lang="en-GB" sz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2021 by Flat 101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9F4ED2-5B9C-6B4A-9DAD-DAC6B4797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59" y="2091580"/>
            <a:ext cx="3124497" cy="9324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F58EEA-2F9F-6345-8F33-08619CA607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7" y="2969749"/>
            <a:ext cx="3273945" cy="9770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3FF237-759D-A243-9B04-2434D797DE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7" y="3946790"/>
            <a:ext cx="3273948" cy="97704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62D56F8-C652-FAB8-B5E5-CF3F9B3FD696}"/>
              </a:ext>
            </a:extLst>
          </p:cNvPr>
          <p:cNvGrpSpPr/>
          <p:nvPr/>
        </p:nvGrpSpPr>
        <p:grpSpPr>
          <a:xfrm>
            <a:off x="5656512" y="473037"/>
            <a:ext cx="6299070" cy="6002793"/>
            <a:chOff x="5997952" y="670773"/>
            <a:chExt cx="5581474" cy="569587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5E3CE0D-862A-234F-8606-D9B92D0F9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9995" y="670773"/>
              <a:ext cx="2959431" cy="23142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1DA8395-CA74-B74B-916D-CEA689A31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7952" y="710289"/>
              <a:ext cx="2066752" cy="454941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1C55053-A424-1745-9BCA-2D978F325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5" r="2924"/>
            <a:stretch/>
          </p:blipFill>
          <p:spPr>
            <a:xfrm>
              <a:off x="9094124" y="3202295"/>
              <a:ext cx="2485302" cy="31643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5437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8667228" y="-4851920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0C4752-0ED6-BC44-98B6-983849994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20" y="3745477"/>
            <a:ext cx="5557111" cy="1305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058BEF-6D2A-3943-9EDF-B5B919F6B6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20" y="2204864"/>
            <a:ext cx="4406900" cy="14986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89D893A-3A07-D743-D433-737A0CD210A0}"/>
              </a:ext>
            </a:extLst>
          </p:cNvPr>
          <p:cNvGrpSpPr/>
          <p:nvPr/>
        </p:nvGrpSpPr>
        <p:grpSpPr>
          <a:xfrm>
            <a:off x="6966884" y="1121384"/>
            <a:ext cx="4406900" cy="4615231"/>
            <a:chOff x="6966884" y="1366900"/>
            <a:chExt cx="4406900" cy="461523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9711804-15D9-3A41-B11E-891BB5338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884" y="3307525"/>
              <a:ext cx="4406900" cy="14986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6F0CD4-61C4-0B47-91CC-EF8DBF346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884" y="4927600"/>
              <a:ext cx="4406900" cy="105453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EF9B0C7-F353-D94D-9366-59A4543BF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9356" y="1366900"/>
              <a:ext cx="3461956" cy="181915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834370F-4AB4-F278-3E04-253817BD75F0}"/>
              </a:ext>
            </a:extLst>
          </p:cNvPr>
          <p:cNvSpPr txBox="1"/>
          <p:nvPr/>
        </p:nvSpPr>
        <p:spPr>
          <a:xfrm>
            <a:off x="660227" y="762000"/>
            <a:ext cx="8432923" cy="1267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tx1"/>
                </a:solidFill>
                <a:latin typeface="Mulish" pitchFamily="2" charset="77"/>
              </a:rPr>
              <a:t>1-step checkout?</a:t>
            </a:r>
          </a:p>
          <a:p>
            <a:pPr>
              <a:lnSpc>
                <a:spcPts val="4800"/>
              </a:lnSpc>
              <a:defRPr/>
            </a:pPr>
            <a:r>
              <a:rPr lang="en-US" sz="3200" kern="0" dirty="0">
                <a:solidFill>
                  <a:schemeClr val="tx1"/>
                </a:solidFill>
                <a:latin typeface="Mulish" pitchFamily="2" charset="77"/>
              </a:rPr>
              <a:t>Or more?</a:t>
            </a:r>
          </a:p>
        </p:txBody>
      </p:sp>
    </p:spTree>
    <p:extLst>
      <p:ext uri="{BB962C8B-B14F-4D97-AF65-F5344CB8AC3E}">
        <p14:creationId xmlns:p14="http://schemas.microsoft.com/office/powerpoint/2010/main" val="1606318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48A8E8-5C59-23EA-E1A8-39423D13FF6F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Autocomplete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323CEC13-6C35-D708-656A-D928730F7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326" y="1625729"/>
            <a:ext cx="7318171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21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48A8E8-5C59-23EA-E1A8-39423D13FF6F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Shopping cart summary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76A4B51D-1EA1-7B25-21F4-0176CCB0F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304" y="1625730"/>
            <a:ext cx="688421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48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48A8E8-5C59-23EA-E1A8-39423D13FF6F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Shipping / Invoice details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4F9FF4C2-2901-C483-814B-00370BCE7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305" y="1625730"/>
            <a:ext cx="688421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89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48A8E8-5C59-23EA-E1A8-39423D13FF6F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Summary shipping details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9DE29C32-B6B1-F8C1-C821-37C4495C8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322" y="1625731"/>
            <a:ext cx="7704180" cy="482453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E4A1AB3-331A-648D-8C87-E47BA1C0416E}"/>
              </a:ext>
            </a:extLst>
          </p:cNvPr>
          <p:cNvSpPr/>
          <p:nvPr/>
        </p:nvSpPr>
        <p:spPr bwMode="auto">
          <a:xfrm>
            <a:off x="7030516" y="5282351"/>
            <a:ext cx="2232248" cy="132539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ES" sz="2000" b="1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Iowan Old Style Ital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11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529EE5EE-8D1D-9043-97DA-1F9D3FD55BE5}"/>
              </a:ext>
            </a:extLst>
          </p:cNvPr>
          <p:cNvSpPr/>
          <p:nvPr/>
        </p:nvSpPr>
        <p:spPr>
          <a:xfrm>
            <a:off x="-4994275" y="-11204575"/>
            <a:ext cx="17116425" cy="17122775"/>
          </a:xfrm>
          <a:prstGeom prst="ellipse">
            <a:avLst/>
          </a:prstGeom>
          <a:solidFill>
            <a:srgbClr val="00A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2DE9C9-EC5E-7B47-9561-3E2E6CDFB96C}"/>
              </a:ext>
            </a:extLst>
          </p:cNvPr>
          <p:cNvSpPr txBox="1"/>
          <p:nvPr/>
        </p:nvSpPr>
        <p:spPr>
          <a:xfrm>
            <a:off x="665163" y="762000"/>
            <a:ext cx="4708525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kern="0" dirty="0">
                <a:latin typeface="Mulish" pitchFamily="2" charset="77"/>
              </a:rPr>
              <a:t>We are MultiSafepay.</a:t>
            </a:r>
            <a:r>
              <a:rPr lang="en-US" sz="4400" b="1" kern="0" dirty="0">
                <a:latin typeface="Mulish" pitchFamily="2" charset="77"/>
              </a:rPr>
              <a:t> We are builders.</a:t>
            </a:r>
            <a:endParaRPr lang="en-NL" sz="4400" b="1" kern="0" dirty="0">
              <a:latin typeface="Mulish" pitchFamily="2" charset="77"/>
            </a:endParaRPr>
          </a:p>
        </p:txBody>
      </p:sp>
      <p:pic>
        <p:nvPicPr>
          <p:cNvPr id="15" name="Graphic 3">
            <a:extLst>
              <a:ext uri="{FF2B5EF4-FFF2-40B4-BE49-F238E27FC236}">
                <a16:creationId xmlns:a16="http://schemas.microsoft.com/office/drawing/2014/main" id="{BD2B3C5A-37F0-3A41-BD0F-0ABEF59CB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2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0D2E643C-C8CE-3B47-BD4B-18B953FE1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3" y="188913"/>
            <a:ext cx="10829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D6354A-63F1-AF47-9EAE-155F49340ACA}"/>
              </a:ext>
            </a:extLst>
          </p:cNvPr>
          <p:cNvSpPr/>
          <p:nvPr/>
        </p:nvSpPr>
        <p:spPr>
          <a:xfrm>
            <a:off x="-9153964" y="-4592638"/>
            <a:ext cx="17116425" cy="17122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52CF5E-2B33-EE42-ADB4-92B4E2A3677A}"/>
              </a:ext>
            </a:extLst>
          </p:cNvPr>
          <p:cNvSpPr txBox="1"/>
          <p:nvPr/>
        </p:nvSpPr>
        <p:spPr>
          <a:xfrm>
            <a:off x="665163" y="762000"/>
            <a:ext cx="58610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solidFill>
                  <a:srgbClr val="131E22"/>
                </a:solidFill>
                <a:latin typeface="Mulish" pitchFamily="2" charset="77"/>
              </a:rPr>
              <a:t>Payment methods</a:t>
            </a:r>
          </a:p>
        </p:txBody>
      </p:sp>
      <p:pic>
        <p:nvPicPr>
          <p:cNvPr id="110596" name="Graphic 6">
            <a:extLst>
              <a:ext uri="{FF2B5EF4-FFF2-40B4-BE49-F238E27FC236}">
                <a16:creationId xmlns:a16="http://schemas.microsoft.com/office/drawing/2014/main" id="{A94E7A16-3B39-D845-B2A5-E7277E786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4086466-DF31-BF4C-81BB-8693EA1A17E4}"/>
              </a:ext>
            </a:extLst>
          </p:cNvPr>
          <p:cNvGrpSpPr>
            <a:grpSpLocks/>
          </p:cNvGrpSpPr>
          <p:nvPr/>
        </p:nvGrpSpPr>
        <p:grpSpPr bwMode="auto">
          <a:xfrm>
            <a:off x="-2401888" y="2905125"/>
            <a:ext cx="36075938" cy="2822575"/>
            <a:chOff x="-2402532" y="2876177"/>
            <a:chExt cx="36076008" cy="2822712"/>
          </a:xfrm>
        </p:grpSpPr>
        <p:grpSp>
          <p:nvGrpSpPr>
            <p:cNvPr id="110600" name="Group 16">
              <a:extLst>
                <a:ext uri="{FF2B5EF4-FFF2-40B4-BE49-F238E27FC236}">
                  <a16:creationId xmlns:a16="http://schemas.microsoft.com/office/drawing/2014/main" id="{8BCF5388-2E41-3A41-826C-ED50D77778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402532" y="2876177"/>
              <a:ext cx="36076008" cy="1460834"/>
              <a:chOff x="-2402532" y="2876177"/>
              <a:chExt cx="36076008" cy="1460834"/>
            </a:xfrm>
          </p:grpSpPr>
          <p:pic>
            <p:nvPicPr>
              <p:cNvPr id="110604" name="Picture 12">
                <a:extLst>
                  <a:ext uri="{FF2B5EF4-FFF2-40B4-BE49-F238E27FC236}">
                    <a16:creationId xmlns:a16="http://schemas.microsoft.com/office/drawing/2014/main" id="{C695D906-5177-924F-8024-E15B53069C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402532" y="2876178"/>
                <a:ext cx="12188825" cy="1460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5" name="Picture 14">
                <a:extLst>
                  <a:ext uri="{FF2B5EF4-FFF2-40B4-BE49-F238E27FC236}">
                    <a16:creationId xmlns:a16="http://schemas.microsoft.com/office/drawing/2014/main" id="{EECC1863-8AC7-344D-8000-4231CD5F16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24528" y="2876177"/>
                <a:ext cx="12188825" cy="1460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6" name="Picture 32">
                <a:extLst>
                  <a:ext uri="{FF2B5EF4-FFF2-40B4-BE49-F238E27FC236}">
                    <a16:creationId xmlns:a16="http://schemas.microsoft.com/office/drawing/2014/main" id="{453888D1-FD69-7A43-A99E-6F3402C6BB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84651" y="2876178"/>
                <a:ext cx="12188825" cy="1460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0601" name="Group 15">
              <a:extLst>
                <a:ext uri="{FF2B5EF4-FFF2-40B4-BE49-F238E27FC236}">
                  <a16:creationId xmlns:a16="http://schemas.microsoft.com/office/drawing/2014/main" id="{E43FD193-1FAA-BC42-A179-2F290793E3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602333" y="4238055"/>
              <a:ext cx="24115887" cy="1460834"/>
              <a:chOff x="-602333" y="4238055"/>
              <a:chExt cx="24115887" cy="1460834"/>
            </a:xfrm>
          </p:grpSpPr>
          <p:pic>
            <p:nvPicPr>
              <p:cNvPr id="110602" name="Picture 27">
                <a:extLst>
                  <a:ext uri="{FF2B5EF4-FFF2-40B4-BE49-F238E27FC236}">
                    <a16:creationId xmlns:a16="http://schemas.microsoft.com/office/drawing/2014/main" id="{D2E5F856-945F-4848-8955-F2B283A12E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24729" y="4238056"/>
                <a:ext cx="12188825" cy="1460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03" name="Picture 28">
                <a:extLst>
                  <a:ext uri="{FF2B5EF4-FFF2-40B4-BE49-F238E27FC236}">
                    <a16:creationId xmlns:a16="http://schemas.microsoft.com/office/drawing/2014/main" id="{E59ED5C8-7943-6F40-A94E-659611221A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2333" y="4238055"/>
                <a:ext cx="12188825" cy="14608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3" name="TextBox 7">
            <a:extLst>
              <a:ext uri="{FF2B5EF4-FFF2-40B4-BE49-F238E27FC236}">
                <a16:creationId xmlns:a16="http://schemas.microsoft.com/office/drawing/2014/main" id="{324CECF6-DE4B-95B2-C793-8B2485107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3" y="1543315"/>
            <a:ext cx="4997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The right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payment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mix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for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every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business type</a:t>
            </a: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78F6A99A-6B93-8E21-0224-123F88BA7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31" y="1913806"/>
            <a:ext cx="44322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All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the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international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and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local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payment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methods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your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customers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know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</a:t>
            </a:r>
            <a:r>
              <a:rPr lang="nl-NL" altLang="en-NL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and</a:t>
            </a:r>
            <a:r>
              <a: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rPr>
              <a:t> trust</a:t>
            </a:r>
          </a:p>
        </p:txBody>
      </p:sp>
    </p:spTree>
  </p:cSld>
  <p:clrMapOvr>
    <a:masterClrMapping/>
  </p:clrMapOvr>
  <p:transition spd="slow" advTm="733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07398E-6 1.85185E-6 L -0.86598 -0.00718 " pathEditMode="relative" rAng="0" ptsTypes="AA">
                                      <p:cBhvr>
                                        <p:cTn id="6" dur="6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06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48A8E8-5C59-23EA-E1A8-39423D13FF6F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Tokenization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642AA12-2B45-042E-00E4-A1379D22D94C}"/>
              </a:ext>
            </a:extLst>
          </p:cNvPr>
          <p:cNvGrpSpPr/>
          <p:nvPr/>
        </p:nvGrpSpPr>
        <p:grpSpPr>
          <a:xfrm>
            <a:off x="1485900" y="1628800"/>
            <a:ext cx="9721080" cy="4775200"/>
            <a:chOff x="1485900" y="1625731"/>
            <a:chExt cx="9721080" cy="47752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91243E2-14BB-8052-2C5E-48A87E85F410}"/>
                </a:ext>
              </a:extLst>
            </p:cNvPr>
            <p:cNvGrpSpPr/>
            <p:nvPr/>
          </p:nvGrpSpPr>
          <p:grpSpPr>
            <a:xfrm>
              <a:off x="1485900" y="1625731"/>
              <a:ext cx="7899400" cy="4775200"/>
              <a:chOff x="2144710" y="1625731"/>
              <a:chExt cx="7899400" cy="4775200"/>
            </a:xfrm>
          </p:grpSpPr>
          <p:pic>
            <p:nvPicPr>
              <p:cNvPr id="3" name="Picture 2" descr="A picture containing text, monitor, screenshot, indoor&#10;&#10;Description automatically generated">
                <a:extLst>
                  <a:ext uri="{FF2B5EF4-FFF2-40B4-BE49-F238E27FC236}">
                    <a16:creationId xmlns:a16="http://schemas.microsoft.com/office/drawing/2014/main" id="{EFEB9F5B-CA88-B8E4-E219-AE0526F507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4710" y="1625731"/>
                <a:ext cx="7899400" cy="4775200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AC9B9072-3B10-44D1-1EFC-E1065921E2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1" t="14920" r="6212" b="25396"/>
              <a:stretch/>
            </p:blipFill>
            <p:spPr>
              <a:xfrm>
                <a:off x="4582244" y="4267977"/>
                <a:ext cx="792088" cy="73682"/>
              </a:xfrm>
              <a:prstGeom prst="rect">
                <a:avLst/>
              </a:prstGeom>
            </p:spPr>
          </p:pic>
        </p:grp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C858500E-2B09-BECC-B3B4-C95C3075806A}"/>
                </a:ext>
              </a:extLst>
            </p:cNvPr>
            <p:cNvSpPr/>
            <p:nvPr/>
          </p:nvSpPr>
          <p:spPr bwMode="auto">
            <a:xfrm>
              <a:off x="3430116" y="1908254"/>
              <a:ext cx="2970684" cy="3680986"/>
            </a:xfrm>
            <a:custGeom>
              <a:avLst/>
              <a:gdLst>
                <a:gd name="connsiteX0" fmla="*/ 0 w 2160240"/>
                <a:gd name="connsiteY0" fmla="*/ 2703573 h 2703573"/>
                <a:gd name="connsiteX1" fmla="*/ 0 w 2160240"/>
                <a:gd name="connsiteY1" fmla="*/ 0 h 2703573"/>
                <a:gd name="connsiteX2" fmla="*/ 2160240 w 2160240"/>
                <a:gd name="connsiteY2" fmla="*/ 2703573 h 2703573"/>
                <a:gd name="connsiteX3" fmla="*/ 0 w 2160240"/>
                <a:gd name="connsiteY3" fmla="*/ 2703573 h 2703573"/>
                <a:gd name="connsiteX0" fmla="*/ 0 w 2172559"/>
                <a:gd name="connsiteY0" fmla="*/ 3198586 h 3198586"/>
                <a:gd name="connsiteX1" fmla="*/ 2172559 w 2172559"/>
                <a:gd name="connsiteY1" fmla="*/ 0 h 3198586"/>
                <a:gd name="connsiteX2" fmla="*/ 2160240 w 2172559"/>
                <a:gd name="connsiteY2" fmla="*/ 3198586 h 3198586"/>
                <a:gd name="connsiteX3" fmla="*/ 0 w 2172559"/>
                <a:gd name="connsiteY3" fmla="*/ 3198586 h 3198586"/>
                <a:gd name="connsiteX0" fmla="*/ 0 w 2323813"/>
                <a:gd name="connsiteY0" fmla="*/ 2132932 h 3198586"/>
                <a:gd name="connsiteX1" fmla="*/ 2323813 w 2323813"/>
                <a:gd name="connsiteY1" fmla="*/ 0 h 3198586"/>
                <a:gd name="connsiteX2" fmla="*/ 2311494 w 2323813"/>
                <a:gd name="connsiteY2" fmla="*/ 3198586 h 3198586"/>
                <a:gd name="connsiteX3" fmla="*/ 0 w 2323813"/>
                <a:gd name="connsiteY3" fmla="*/ 2132932 h 319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3813" h="3198586">
                  <a:moveTo>
                    <a:pt x="0" y="2132932"/>
                  </a:moveTo>
                  <a:lnTo>
                    <a:pt x="2323813" y="0"/>
                  </a:lnTo>
                  <a:cubicBezTo>
                    <a:pt x="2319707" y="1066195"/>
                    <a:pt x="2315600" y="2132391"/>
                    <a:pt x="2311494" y="3198586"/>
                  </a:cubicBezTo>
                  <a:lnTo>
                    <a:pt x="0" y="2132932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2000"/>
                  </a:schemeClr>
                </a:gs>
              </a:gsLst>
              <a:lin ang="10800000" scaled="0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softEdge rad="254000"/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NL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owan Old Style Italic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5192513-7445-AF43-8189-E4BC86C14699}"/>
                </a:ext>
              </a:extLst>
            </p:cNvPr>
            <p:cNvGrpSpPr/>
            <p:nvPr/>
          </p:nvGrpSpPr>
          <p:grpSpPr>
            <a:xfrm>
              <a:off x="6166420" y="2204864"/>
              <a:ext cx="5040560" cy="3207629"/>
              <a:chOff x="5518348" y="2996952"/>
              <a:chExt cx="2376264" cy="1512168"/>
            </a:xfrm>
            <a:effectLst>
              <a:outerShdw blurRad="889000" sx="110000" sy="110000" algn="ctr" rotWithShape="0">
                <a:prstClr val="black">
                  <a:alpha val="10000"/>
                </a:prstClr>
              </a:outerShdw>
            </a:effectLst>
          </p:grpSpPr>
          <p:pic>
            <p:nvPicPr>
              <p:cNvPr id="13" name="Picture 12" descr="A picture containing text, monitor, screenshot, indoor&#10;&#10;Description automatically generated">
                <a:extLst>
                  <a:ext uri="{FF2B5EF4-FFF2-40B4-BE49-F238E27FC236}">
                    <a16:creationId xmlns:a16="http://schemas.microsoft.com/office/drawing/2014/main" id="{93A15096-1199-51CB-35C9-26686E4811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435" t="28715" r="43483" b="39617"/>
              <a:stretch/>
            </p:blipFill>
            <p:spPr>
              <a:xfrm>
                <a:off x="5518348" y="2996952"/>
                <a:ext cx="2376264" cy="1512168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8797776-BFD7-98FA-7F28-54198395AF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1" t="14920" r="6212" b="25396"/>
              <a:stretch/>
            </p:blipFill>
            <p:spPr>
              <a:xfrm>
                <a:off x="5867650" y="4267977"/>
                <a:ext cx="792088" cy="7368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3439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6189907" y="-4851920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34370F-4AB4-F278-3E04-253817BD75F0}"/>
              </a:ext>
            </a:extLst>
          </p:cNvPr>
          <p:cNvSpPr txBox="1"/>
          <p:nvPr/>
        </p:nvSpPr>
        <p:spPr>
          <a:xfrm>
            <a:off x="660227" y="762000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tx1"/>
                </a:solidFill>
                <a:latin typeface="Mulish" pitchFamily="2" charset="77"/>
              </a:rPr>
              <a:t>Digital wallets</a:t>
            </a:r>
            <a:endParaRPr lang="en-US" sz="3200" kern="0" dirty="0">
              <a:solidFill>
                <a:schemeClr val="tx1"/>
              </a:solidFill>
              <a:latin typeface="Mulish" pitchFamily="2" charset="77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73B0DA-23D0-20F8-E10A-88D15159DC1F}"/>
              </a:ext>
            </a:extLst>
          </p:cNvPr>
          <p:cNvGrpSpPr/>
          <p:nvPr/>
        </p:nvGrpSpPr>
        <p:grpSpPr>
          <a:xfrm>
            <a:off x="660227" y="3573016"/>
            <a:ext cx="6092825" cy="1661993"/>
            <a:chOff x="660227" y="3573016"/>
            <a:chExt cx="6092825" cy="166199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B756EAB-8316-AE71-D44D-EED03587B787}"/>
                </a:ext>
              </a:extLst>
            </p:cNvPr>
            <p:cNvSpPr/>
            <p:nvPr/>
          </p:nvSpPr>
          <p:spPr>
            <a:xfrm>
              <a:off x="660227" y="3573016"/>
              <a:ext cx="6092825" cy="33855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nl-NL" altLang="en-NL" sz="1600" b="1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Advantages</a:t>
              </a:r>
              <a:endParaRPr lang="nl-NL" altLang="en-NL" sz="1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5D6FFD5-9F7D-D8F7-1ED4-3A54B15FA5B6}"/>
                </a:ext>
              </a:extLst>
            </p:cNvPr>
            <p:cNvSpPr/>
            <p:nvPr/>
          </p:nvSpPr>
          <p:spPr>
            <a:xfrm>
              <a:off x="964150" y="3911570"/>
              <a:ext cx="2744386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No chargebacks </a:t>
              </a:r>
            </a:p>
            <a:p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Fast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-&gt;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Pay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with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fingerprint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or QR code </a:t>
              </a:r>
            </a:p>
            <a:p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Safe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for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both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entrepreneur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and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customer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9E4FCF8-E156-7807-45AB-E46C723A79ED}"/>
                </a:ext>
              </a:extLst>
            </p:cNvPr>
            <p:cNvSpPr/>
            <p:nvPr/>
          </p:nvSpPr>
          <p:spPr>
            <a:xfrm>
              <a:off x="4030137" y="3911570"/>
              <a:ext cx="2259891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Easy -&gt;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Higher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conversion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</a:t>
              </a:r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rate</a:t>
              </a:r>
              <a:endPara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  <a:p>
              <a:endPara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  <a:p>
              <a:r>
                <a:rPr lang="nl-NL" altLang="en-NL" sz="1600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Realtime</a:t>
              </a:r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transactions</a:t>
              </a:r>
            </a:p>
            <a:p>
              <a:endParaRPr lang="nl-NL" altLang="en-NL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</p:txBody>
        </p:sp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4BB028AC-ECF6-5DB9-3ACC-519AB9891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5" y="3933056"/>
              <a:ext cx="289696" cy="289696"/>
            </a:xfrm>
            <a:prstGeom prst="rect">
              <a:avLst/>
            </a:prstGeom>
          </p:spPr>
        </p:pic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32642924-4164-AA5D-F56E-C3A9F8C25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5" y="4189743"/>
              <a:ext cx="289696" cy="289696"/>
            </a:xfrm>
            <a:prstGeom prst="rect">
              <a:avLst/>
            </a:prstGeom>
          </p:spPr>
        </p:pic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5E9CCB7C-899F-C7D5-BC86-4673EF0CF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5" y="4673145"/>
              <a:ext cx="289696" cy="289696"/>
            </a:xfrm>
            <a:prstGeom prst="rect">
              <a:avLst/>
            </a:prstGeom>
          </p:spPr>
        </p:pic>
        <p:pic>
          <p:nvPicPr>
            <p:cNvPr id="27" name="Picture 26" descr="Icon&#10;&#10;Description automatically generated">
              <a:extLst>
                <a:ext uri="{FF2B5EF4-FFF2-40B4-BE49-F238E27FC236}">
                  <a16:creationId xmlns:a16="http://schemas.microsoft.com/office/drawing/2014/main" id="{51842E6D-5EDF-FAE9-51CC-DF76D4BBF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6192" y="4673145"/>
              <a:ext cx="289696" cy="289696"/>
            </a:xfrm>
            <a:prstGeom prst="rect">
              <a:avLst/>
            </a:prstGeom>
          </p:spPr>
        </p:pic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758EDC59-79D8-2402-B82C-CEC8FF5D8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6192" y="3933056"/>
              <a:ext cx="289696" cy="289696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FAE8998-E8F8-B4F8-4DAA-8B8FD798BD78}"/>
              </a:ext>
            </a:extLst>
          </p:cNvPr>
          <p:cNvGrpSpPr/>
          <p:nvPr/>
        </p:nvGrpSpPr>
        <p:grpSpPr>
          <a:xfrm>
            <a:off x="732235" y="1753841"/>
            <a:ext cx="2096178" cy="347241"/>
            <a:chOff x="732235" y="1753841"/>
            <a:chExt cx="2096178" cy="34724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4D87D7-A934-142A-AE85-FE37AB9125A6}"/>
                </a:ext>
              </a:extLst>
            </p:cNvPr>
            <p:cNvSpPr/>
            <p:nvPr/>
          </p:nvSpPr>
          <p:spPr>
            <a:xfrm>
              <a:off x="1485901" y="1759076"/>
              <a:ext cx="134251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sz="16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Apple </a:t>
              </a:r>
              <a:r>
                <a:rPr lang="nl-NL" altLang="en-NL" sz="1600" b="1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Pay</a:t>
              </a:r>
              <a:endParaRPr lang="nl-NL" altLang="en-NL" sz="1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</p:txBody>
        </p:sp>
        <p:pic>
          <p:nvPicPr>
            <p:cNvPr id="23" name="Picture 22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C2C9AB58-EE4F-1CAA-6218-4E69A148A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5" y="1753841"/>
              <a:ext cx="538710" cy="34724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71B39D1-CA07-7C08-3F77-40BDAB46E407}"/>
              </a:ext>
            </a:extLst>
          </p:cNvPr>
          <p:cNvGrpSpPr/>
          <p:nvPr/>
        </p:nvGrpSpPr>
        <p:grpSpPr>
          <a:xfrm>
            <a:off x="732235" y="2194598"/>
            <a:ext cx="2096176" cy="342007"/>
            <a:chOff x="732235" y="2194598"/>
            <a:chExt cx="2096176" cy="34200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FC82F93-FC26-99D1-B5AD-46BF8CE6ED65}"/>
                </a:ext>
              </a:extLst>
            </p:cNvPr>
            <p:cNvSpPr/>
            <p:nvPr/>
          </p:nvSpPr>
          <p:spPr>
            <a:xfrm>
              <a:off x="1485900" y="2194598"/>
              <a:ext cx="134251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sz="16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Google </a:t>
              </a:r>
              <a:r>
                <a:rPr lang="nl-NL" altLang="en-NL" sz="1600" b="1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Pay</a:t>
              </a:r>
              <a:endParaRPr lang="nl-NL" altLang="en-NL" sz="1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</p:txBody>
        </p:sp>
        <p:pic>
          <p:nvPicPr>
            <p:cNvPr id="31" name="Picture 30" descr="Logo&#10;&#10;Description automatically generated">
              <a:extLst>
                <a:ext uri="{FF2B5EF4-FFF2-40B4-BE49-F238E27FC236}">
                  <a16:creationId xmlns:a16="http://schemas.microsoft.com/office/drawing/2014/main" id="{DD98A620-89D5-BA2B-F46B-489AC1C3E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5" y="2198050"/>
              <a:ext cx="636483" cy="33855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482D0F5-40E8-6FEA-8B10-6AF7F5043901}"/>
              </a:ext>
            </a:extLst>
          </p:cNvPr>
          <p:cNvGrpSpPr/>
          <p:nvPr/>
        </p:nvGrpSpPr>
        <p:grpSpPr>
          <a:xfrm>
            <a:off x="732235" y="2623979"/>
            <a:ext cx="2096176" cy="345507"/>
            <a:chOff x="732235" y="2623979"/>
            <a:chExt cx="2096176" cy="34550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C45D28-2D6A-8992-6316-150304E92E5A}"/>
                </a:ext>
              </a:extLst>
            </p:cNvPr>
            <p:cNvSpPr/>
            <p:nvPr/>
          </p:nvSpPr>
          <p:spPr>
            <a:xfrm>
              <a:off x="1485900" y="2630120"/>
              <a:ext cx="134251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sz="16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WeChat </a:t>
              </a:r>
              <a:r>
                <a:rPr lang="nl-NL" altLang="en-NL" sz="1600" b="1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Pay</a:t>
              </a:r>
              <a:endParaRPr lang="nl-NL" altLang="en-NL" sz="1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</p:txBody>
        </p:sp>
        <p:pic>
          <p:nvPicPr>
            <p:cNvPr id="33" name="Picture 32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A3335B4E-9F7B-5E77-1965-789F364C7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235" y="2623979"/>
              <a:ext cx="680544" cy="345507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0F87B8D-3A68-7A82-C57F-A6B81D864427}"/>
              </a:ext>
            </a:extLst>
          </p:cNvPr>
          <p:cNvGrpSpPr/>
          <p:nvPr/>
        </p:nvGrpSpPr>
        <p:grpSpPr>
          <a:xfrm>
            <a:off x="3454220" y="1748818"/>
            <a:ext cx="2213360" cy="338554"/>
            <a:chOff x="3454220" y="1748818"/>
            <a:chExt cx="2213360" cy="3385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FF16A85-5322-1BB6-03E9-F3497D7326A6}"/>
                </a:ext>
              </a:extLst>
            </p:cNvPr>
            <p:cNvSpPr/>
            <p:nvPr/>
          </p:nvSpPr>
          <p:spPr>
            <a:xfrm>
              <a:off x="4207885" y="1748818"/>
              <a:ext cx="145969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sz="16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PayPal</a:t>
              </a:r>
            </a:p>
          </p:txBody>
        </p:sp>
        <p:pic>
          <p:nvPicPr>
            <p:cNvPr id="35" name="Picture 34" descr="A picture containing text, clock, sign, gauge&#10;&#10;Description automatically generated">
              <a:extLst>
                <a:ext uri="{FF2B5EF4-FFF2-40B4-BE49-F238E27FC236}">
                  <a16:creationId xmlns:a16="http://schemas.microsoft.com/office/drawing/2014/main" id="{DBC425DE-442E-585E-516D-1029A1D52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4220" y="1836049"/>
              <a:ext cx="636483" cy="15516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27E9F7-2A2E-5A55-2DC3-E432BD04061B}"/>
              </a:ext>
            </a:extLst>
          </p:cNvPr>
          <p:cNvGrpSpPr/>
          <p:nvPr/>
        </p:nvGrpSpPr>
        <p:grpSpPr>
          <a:xfrm>
            <a:off x="3454219" y="2184340"/>
            <a:ext cx="2213359" cy="584775"/>
            <a:chOff x="3454219" y="2184340"/>
            <a:chExt cx="2213359" cy="58477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8B81035-ADE7-ACF4-F828-D53E4A9EB603}"/>
                </a:ext>
              </a:extLst>
            </p:cNvPr>
            <p:cNvSpPr/>
            <p:nvPr/>
          </p:nvSpPr>
          <p:spPr>
            <a:xfrm>
              <a:off x="4207885" y="2184340"/>
              <a:ext cx="145969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sz="1600" b="1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Bancontact</a:t>
              </a:r>
            </a:p>
            <a:p>
              <a:r>
                <a:rPr lang="nl-NL" altLang="en-NL" sz="16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WIP</a:t>
              </a:r>
            </a:p>
          </p:txBody>
        </p:sp>
        <p:pic>
          <p:nvPicPr>
            <p:cNvPr id="37" name="Picture 36" descr="Logo&#10;&#10;Description automatically generated">
              <a:extLst>
                <a:ext uri="{FF2B5EF4-FFF2-40B4-BE49-F238E27FC236}">
                  <a16:creationId xmlns:a16="http://schemas.microsoft.com/office/drawing/2014/main" id="{9F4698A5-AE35-54FC-A67B-1A35F4517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4219" y="2305023"/>
              <a:ext cx="538711" cy="333223"/>
            </a:xfrm>
            <a:prstGeom prst="rect">
              <a:avLst/>
            </a:prstGeom>
          </p:spPr>
        </p:pic>
      </p:grpSp>
      <p:pic>
        <p:nvPicPr>
          <p:cNvPr id="3" name="Picture 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75CE795-59D7-5939-A55B-4986DA7790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629" y="1740946"/>
            <a:ext cx="7391400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51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5786908" y="-4635896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34370F-4AB4-F278-3E04-253817BD75F0}"/>
              </a:ext>
            </a:extLst>
          </p:cNvPr>
          <p:cNvSpPr txBox="1"/>
          <p:nvPr/>
        </p:nvSpPr>
        <p:spPr>
          <a:xfrm>
            <a:off x="1877950" y="762000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tx1"/>
                </a:solidFill>
                <a:latin typeface="Mulish" pitchFamily="2" charset="77"/>
              </a:rPr>
              <a:t>Digital wallets</a:t>
            </a:r>
            <a:endParaRPr lang="en-US" sz="3200" kern="0" dirty="0">
              <a:solidFill>
                <a:schemeClr val="tx1"/>
              </a:solidFill>
              <a:latin typeface="Mulish" pitchFamily="2" charset="77"/>
            </a:endParaRPr>
          </a:p>
        </p:txBody>
      </p:sp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987DE5E-13F6-2A7C-59EB-CFCD52022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474" y="1628800"/>
            <a:ext cx="7765876" cy="436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7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C074A899-4CB8-CA0F-54F6-30482DB4603B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A80789F-1F17-5BB5-4872-F0A77D9CF9AE}"/>
              </a:ext>
            </a:extLst>
          </p:cNvPr>
          <p:cNvGrpSpPr/>
          <p:nvPr/>
        </p:nvGrpSpPr>
        <p:grpSpPr>
          <a:xfrm>
            <a:off x="455662" y="1625729"/>
            <a:ext cx="11277500" cy="4149080"/>
            <a:chOff x="462336" y="1625729"/>
            <a:chExt cx="11277500" cy="4149080"/>
          </a:xfrm>
        </p:grpSpPr>
        <p:pic>
          <p:nvPicPr>
            <p:cNvPr id="3" name="Picture 2" descr="Graphical user interface, application, website&#10;&#10;Description automatically generated">
              <a:extLst>
                <a:ext uri="{FF2B5EF4-FFF2-40B4-BE49-F238E27FC236}">
                  <a16:creationId xmlns:a16="http://schemas.microsoft.com/office/drawing/2014/main" id="{015FB657-4C40-1244-8D99-850573910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336" y="2305343"/>
              <a:ext cx="5142814" cy="2749460"/>
            </a:xfrm>
            <a:prstGeom prst="rect">
              <a:avLst/>
            </a:prstGeom>
          </p:spPr>
        </p:pic>
        <p:pic>
          <p:nvPicPr>
            <p:cNvPr id="5" name="Picture 4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F61B5A1A-1E66-F646-A9E1-34BEF0212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4372" y="1625729"/>
              <a:ext cx="6005464" cy="4149080"/>
            </a:xfrm>
            <a:prstGeom prst="rect">
              <a:avLst/>
            </a:prstGeom>
          </p:spPr>
        </p:pic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2F0F23E8-21F5-0C43-BC03-B28B5D92C71D}"/>
                </a:ext>
              </a:extLst>
            </p:cNvPr>
            <p:cNvSpPr/>
            <p:nvPr/>
          </p:nvSpPr>
          <p:spPr bwMode="auto">
            <a:xfrm>
              <a:off x="5230316" y="2881407"/>
              <a:ext cx="1080120" cy="432048"/>
            </a:xfrm>
            <a:prstGeom prst="uturnArrow">
              <a:avLst/>
            </a:prstGeom>
            <a:solidFill>
              <a:srgbClr val="00ABE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ES" sz="2000" b="1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owan Old Style Italic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60F53AF-DB43-B921-6B5D-22E7AC77CCA2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Keep Cart Alive</a:t>
            </a:r>
          </a:p>
        </p:txBody>
      </p:sp>
    </p:spTree>
    <p:extLst>
      <p:ext uri="{BB962C8B-B14F-4D97-AF65-F5344CB8AC3E}">
        <p14:creationId xmlns:p14="http://schemas.microsoft.com/office/powerpoint/2010/main" val="2950103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48A8E8-5C59-23EA-E1A8-39423D13FF6F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’Thank you’ - page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2ECFF80-A1B8-A7DB-4D7D-DE281FB2768A}"/>
              </a:ext>
            </a:extLst>
          </p:cNvPr>
          <p:cNvGrpSpPr/>
          <p:nvPr/>
        </p:nvGrpSpPr>
        <p:grpSpPr>
          <a:xfrm>
            <a:off x="2849430" y="1625730"/>
            <a:ext cx="6489964" cy="4824536"/>
            <a:chOff x="2849430" y="1625730"/>
            <a:chExt cx="6489964" cy="4824536"/>
          </a:xfrm>
        </p:grpSpPr>
        <p:pic>
          <p:nvPicPr>
            <p:cNvPr id="3" name="Picture 2" descr="Graphical user interface, text, application, email&#10;&#10;Description automatically generated">
              <a:extLst>
                <a:ext uri="{FF2B5EF4-FFF2-40B4-BE49-F238E27FC236}">
                  <a16:creationId xmlns:a16="http://schemas.microsoft.com/office/drawing/2014/main" id="{6E16793C-0AEA-5A5F-CF93-AFE5C86C0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9430" y="1625730"/>
              <a:ext cx="6489964" cy="482453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D8DB0CA-EA6C-CECF-1450-3D4D39321792}"/>
                </a:ext>
              </a:extLst>
            </p:cNvPr>
            <p:cNvSpPr/>
            <p:nvPr/>
          </p:nvSpPr>
          <p:spPr bwMode="auto">
            <a:xfrm>
              <a:off x="3070076" y="1916832"/>
              <a:ext cx="720080" cy="2880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NL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owan Old Style Italic" charset="0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ED4BB853-4B3C-C5D8-D3B8-75383719A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97924" y="1988840"/>
              <a:ext cx="880264" cy="150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5089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48A8E8-5C59-23EA-E1A8-39423D13FF6F}"/>
              </a:ext>
            </a:extLst>
          </p:cNvPr>
          <p:cNvSpPr txBox="1"/>
          <p:nvPr/>
        </p:nvSpPr>
        <p:spPr>
          <a:xfrm>
            <a:off x="660227" y="760363"/>
            <a:ext cx="60102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Abandoned payment recovery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20324736" y="2276872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12F2C25-0FF5-BCB1-ECAA-3598BDABAB44}"/>
              </a:ext>
            </a:extLst>
          </p:cNvPr>
          <p:cNvGrpSpPr/>
          <p:nvPr/>
        </p:nvGrpSpPr>
        <p:grpSpPr>
          <a:xfrm>
            <a:off x="7030516" y="1628800"/>
            <a:ext cx="3171547" cy="4824536"/>
            <a:chOff x="4508638" y="1625730"/>
            <a:chExt cx="3171547" cy="4824536"/>
          </a:xfrm>
        </p:grpSpPr>
        <p:pic>
          <p:nvPicPr>
            <p:cNvPr id="3" name="Picture 2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E36257EB-7CAB-2EF2-5FC5-427E0BF42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8638" y="1625730"/>
              <a:ext cx="3171547" cy="482453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E182EC-1382-67DD-8D16-C1CAA2F7C84B}"/>
                </a:ext>
              </a:extLst>
            </p:cNvPr>
            <p:cNvSpPr/>
            <p:nvPr/>
          </p:nvSpPr>
          <p:spPr bwMode="auto">
            <a:xfrm>
              <a:off x="4582244" y="1676950"/>
              <a:ext cx="3024336" cy="455906"/>
            </a:xfrm>
            <a:prstGeom prst="rect">
              <a:avLst/>
            </a:prstGeom>
            <a:solidFill>
              <a:srgbClr val="00ABE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NL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Iowan Old Style Italic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46951B-0025-6CA8-ADA0-A392631EA6CA}"/>
                </a:ext>
              </a:extLst>
            </p:cNvPr>
            <p:cNvSpPr/>
            <p:nvPr/>
          </p:nvSpPr>
          <p:spPr bwMode="auto">
            <a:xfrm>
              <a:off x="4942284" y="2539563"/>
              <a:ext cx="144016" cy="12748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NL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owan Old Style Italic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B19AD40-0BBE-146A-4A72-22AA3431F8F1}"/>
                </a:ext>
              </a:extLst>
            </p:cNvPr>
            <p:cNvSpPr txBox="1"/>
            <p:nvPr/>
          </p:nvSpPr>
          <p:spPr>
            <a:xfrm>
              <a:off x="4903397" y="2443383"/>
              <a:ext cx="506870" cy="1923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650" dirty="0">
                  <a:solidFill>
                    <a:srgbClr val="4D4D4D"/>
                  </a:solidFill>
                  <a:latin typeface="Helvetica" pitchFamily="2" charset="0"/>
                </a:rPr>
                <a:t>Philippe,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3379F6-B545-8ABF-FF1D-6AF7F50C9902}"/>
                </a:ext>
              </a:extLst>
            </p:cNvPr>
            <p:cNvSpPr txBox="1"/>
            <p:nvPr/>
          </p:nvSpPr>
          <p:spPr>
            <a:xfrm>
              <a:off x="5387824" y="3530774"/>
              <a:ext cx="922611" cy="192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L" sz="650" dirty="0">
                  <a:solidFill>
                    <a:srgbClr val="4D4D4D"/>
                  </a:solidFill>
                  <a:latin typeface="Helvetica" pitchFamily="2" charset="0"/>
                </a:rPr>
                <a:t>MultiSafepay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A3A6E3-AC30-3F37-2339-4F47B2318DBE}"/>
                </a:ext>
              </a:extLst>
            </p:cNvPr>
            <p:cNvSpPr txBox="1"/>
            <p:nvPr/>
          </p:nvSpPr>
          <p:spPr>
            <a:xfrm>
              <a:off x="5387824" y="3702224"/>
              <a:ext cx="922611" cy="192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L" sz="650" dirty="0">
                  <a:solidFill>
                    <a:srgbClr val="4D4D4D"/>
                  </a:solidFill>
                  <a:latin typeface="Helvetica" pitchFamily="2" charset="0"/>
                </a:rPr>
                <a:t>€59,99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D28B9A-DC05-C196-99D8-DDA5A554A867}"/>
                </a:ext>
              </a:extLst>
            </p:cNvPr>
            <p:cNvSpPr txBox="1"/>
            <p:nvPr/>
          </p:nvSpPr>
          <p:spPr>
            <a:xfrm>
              <a:off x="5387824" y="3883199"/>
              <a:ext cx="922611" cy="192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L" sz="650" dirty="0">
                  <a:solidFill>
                    <a:srgbClr val="4D4D4D"/>
                  </a:solidFill>
                  <a:latin typeface="Helvetica" pitchFamily="2" charset="0"/>
                </a:rPr>
                <a:t>Customer wars</a:t>
              </a:r>
            </a:p>
          </p:txBody>
        </p:sp>
        <p:pic>
          <p:nvPicPr>
            <p:cNvPr id="18" name="Picture 1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B5B3B3F-CBD7-0EBB-02D4-8DABB8C3A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6337" y="1794147"/>
              <a:ext cx="1296146" cy="221512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AFB564F-73A5-0F81-C051-4718C98C6F77}"/>
                </a:ext>
              </a:extLst>
            </p:cNvPr>
            <p:cNvSpPr/>
            <p:nvPr/>
          </p:nvSpPr>
          <p:spPr bwMode="auto">
            <a:xfrm>
              <a:off x="5387824" y="5877272"/>
              <a:ext cx="1282652" cy="288032"/>
            </a:xfrm>
            <a:prstGeom prst="rect">
              <a:avLst/>
            </a:prstGeom>
            <a:solidFill>
              <a:srgbClr val="FAFAF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</a:pPr>
              <a:endParaRPr kumimoji="0" lang="en-NL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Iowan Old Style Italic" charset="0"/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17855B78-9F53-EDEE-6CB6-935FF90CE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00343" y="5918190"/>
              <a:ext cx="1188134" cy="20321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922D5F-8EF4-494B-9CAA-338D22D605EB}"/>
              </a:ext>
            </a:extLst>
          </p:cNvPr>
          <p:cNvGrpSpPr/>
          <p:nvPr/>
        </p:nvGrpSpPr>
        <p:grpSpPr>
          <a:xfrm>
            <a:off x="650619" y="2954830"/>
            <a:ext cx="4003633" cy="2246769"/>
            <a:chOff x="705901" y="3911570"/>
            <a:chExt cx="3002635" cy="224676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CE7EC35-B8F4-474E-A92B-25D530C351A0}"/>
                </a:ext>
              </a:extLst>
            </p:cNvPr>
            <p:cNvSpPr/>
            <p:nvPr/>
          </p:nvSpPr>
          <p:spPr>
            <a:xfrm>
              <a:off x="964150" y="3911570"/>
              <a:ext cx="2744386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altLang="en-NL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70 % </a:t>
              </a:r>
              <a:r>
                <a:rPr lang="nl-NL" altLang="en-NL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abandoned</a:t>
              </a:r>
              <a:r>
                <a:rPr lang="nl-NL" altLang="en-NL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shopping </a:t>
              </a:r>
              <a:r>
                <a:rPr lang="nl-NL" altLang="en-NL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carts</a:t>
              </a:r>
              <a:endParaRPr lang="nl-NL" altLang="en-NL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  <a:p>
              <a:endParaRPr lang="nl-NL" altLang="en-NL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  <a:p>
              <a:r>
                <a:rPr lang="nl-NL" altLang="en-NL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10 % </a:t>
              </a:r>
              <a:r>
                <a:rPr lang="nl-NL" altLang="en-NL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abandoned</a:t>
              </a:r>
              <a:r>
                <a:rPr lang="nl-NL" altLang="en-NL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</a:t>
              </a:r>
              <a:r>
                <a:rPr lang="nl-NL" altLang="en-NL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payments</a:t>
              </a:r>
              <a:endParaRPr lang="nl-NL" altLang="en-NL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Helvetica Neue Light" panose="02000403000000020004" pitchFamily="2" charset="0"/>
              </a:endParaRPr>
            </a:p>
            <a:p>
              <a:r>
                <a:rPr lang="nl-NL" altLang="en-NL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</a:t>
              </a:r>
            </a:p>
            <a:p>
              <a:r>
                <a:rPr lang="nl-NL" altLang="en-NL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Recover</a:t>
              </a:r>
              <a:r>
                <a:rPr lang="nl-NL" altLang="en-NL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up </a:t>
              </a:r>
              <a:r>
                <a:rPr lang="nl-NL" altLang="en-NL" dirty="0" err="1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till</a:t>
              </a:r>
              <a:r>
                <a:rPr lang="nl-NL" altLang="en-NL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Helvetica Neue Light" panose="02000403000000020004" pitchFamily="2" charset="0"/>
                </a:rPr>
                <a:t> 48% </a:t>
              </a:r>
            </a:p>
          </p:txBody>
        </p:sp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95319EF4-4DEF-8D4A-BD33-84D843BEE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901" y="3966294"/>
              <a:ext cx="289696" cy="289696"/>
            </a:xfrm>
            <a:prstGeom prst="rect">
              <a:avLst/>
            </a:prstGeom>
          </p:spPr>
        </p:pic>
        <p:pic>
          <p:nvPicPr>
            <p:cNvPr id="27" name="Picture 26" descr="Icon&#10;&#10;Description automatically generated">
              <a:extLst>
                <a:ext uri="{FF2B5EF4-FFF2-40B4-BE49-F238E27FC236}">
                  <a16:creationId xmlns:a16="http://schemas.microsoft.com/office/drawing/2014/main" id="{D004037C-2AD6-454A-931F-6E6B0F8BC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901" y="4890106"/>
              <a:ext cx="289696" cy="289696"/>
            </a:xfrm>
            <a:prstGeom prst="rect">
              <a:avLst/>
            </a:prstGeom>
          </p:spPr>
        </p:pic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36D752CF-6952-BC4E-9985-FED17A2F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901" y="5483600"/>
              <a:ext cx="289696" cy="289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6770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cerca, firmar, tabla, sostener&#10;&#10;Descripción generada automáticamente">
            <a:extLst>
              <a:ext uri="{FF2B5EF4-FFF2-40B4-BE49-F238E27FC236}">
                <a16:creationId xmlns:a16="http://schemas.microsoft.com/office/drawing/2014/main" id="{5A48CE3A-484B-4E16-822C-B25E42F12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688" y="-572452"/>
            <a:ext cx="12573534" cy="825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6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2C0A95F-CCB2-7E40-BCCD-A8591DA4FCAD}"/>
              </a:ext>
            </a:extLst>
          </p:cNvPr>
          <p:cNvSpPr/>
          <p:nvPr/>
        </p:nvSpPr>
        <p:spPr>
          <a:xfrm>
            <a:off x="-2463801" y="116632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4DCD1-CD93-284F-ABF6-ADF637D5151B}"/>
              </a:ext>
            </a:extLst>
          </p:cNvPr>
          <p:cNvSpPr txBox="1"/>
          <p:nvPr/>
        </p:nvSpPr>
        <p:spPr>
          <a:xfrm>
            <a:off x="3740148" y="2564904"/>
            <a:ext cx="4708525" cy="127990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6000" b="1" kern="0" dirty="0">
                <a:solidFill>
                  <a:schemeClr val="tx1"/>
                </a:solidFill>
                <a:latin typeface="Mulish" pitchFamily="2" charset="77"/>
              </a:rPr>
              <a:t>Thank you!</a:t>
            </a:r>
          </a:p>
          <a:p>
            <a:pPr algn="ctr">
              <a:lnSpc>
                <a:spcPts val="4800"/>
              </a:lnSpc>
              <a:defRPr/>
            </a:pPr>
            <a:r>
              <a:rPr lang="en-US" sz="3600" kern="0" dirty="0">
                <a:solidFill>
                  <a:schemeClr val="tx1"/>
                </a:solidFill>
                <a:latin typeface="Mulish" pitchFamily="2" charset="77"/>
              </a:rPr>
              <a:t>Questions?</a:t>
            </a:r>
            <a:endParaRPr lang="en-NL" sz="3600" kern="0" dirty="0">
              <a:solidFill>
                <a:schemeClr val="tx1"/>
              </a:solidFill>
              <a:latin typeface="Mulish" pitchFamily="2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20956A1-0FD3-CBEE-D3AE-08CCA83D2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6883" y="5965029"/>
            <a:ext cx="2855054" cy="48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55201"/>
      </p:ext>
    </p:extLst>
  </p:cSld>
  <p:clrMapOvr>
    <a:masterClrMapping/>
  </p:clrMapOvr>
  <p:transition spd="slow" advTm="733000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0DCBC343-52E1-DF4B-9A7E-9C32691C8422}"/>
              </a:ext>
            </a:extLst>
          </p:cNvPr>
          <p:cNvSpPr/>
          <p:nvPr/>
        </p:nvSpPr>
        <p:spPr>
          <a:xfrm>
            <a:off x="-14084562" y="-34060624"/>
            <a:ext cx="40357946" cy="40372918"/>
          </a:xfrm>
          <a:prstGeom prst="ellipse">
            <a:avLst/>
          </a:prstGeom>
          <a:solidFill>
            <a:srgbClr val="00A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sp>
        <p:nvSpPr>
          <p:cNvPr id="2" name="Shape 1596">
            <a:extLst>
              <a:ext uri="{FF2B5EF4-FFF2-40B4-BE49-F238E27FC236}">
                <a16:creationId xmlns:a16="http://schemas.microsoft.com/office/drawing/2014/main" id="{357FCF3C-EBFD-4684-80E4-9B37BD83F29E}"/>
              </a:ext>
            </a:extLst>
          </p:cNvPr>
          <p:cNvSpPr/>
          <p:nvPr/>
        </p:nvSpPr>
        <p:spPr>
          <a:xfrm>
            <a:off x="1507623" y="3275284"/>
            <a:ext cx="183425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Collecting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Payment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Service Provider</a:t>
            </a:r>
          </a:p>
        </p:txBody>
      </p:sp>
      <p:sp>
        <p:nvSpPr>
          <p:cNvPr id="3" name="Shape 1185">
            <a:extLst>
              <a:ext uri="{FF2B5EF4-FFF2-40B4-BE49-F238E27FC236}">
                <a16:creationId xmlns:a16="http://schemas.microsoft.com/office/drawing/2014/main" id="{6BCA4DA6-F7DF-4AD0-8D6D-4101B41FDF92}"/>
              </a:ext>
            </a:extLst>
          </p:cNvPr>
          <p:cNvSpPr/>
          <p:nvPr/>
        </p:nvSpPr>
        <p:spPr>
          <a:xfrm>
            <a:off x="1262648" y="672706"/>
            <a:ext cx="9663527" cy="1175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07" rIns="45707">
            <a:spAutoFit/>
          </a:bodyPr>
          <a:lstStyle>
            <a:lvl1pPr>
              <a:lnSpc>
                <a:spcPct val="80000"/>
              </a:lnSpc>
              <a:defRPr sz="4800">
                <a:latin typeface="Bebas Neue Bold"/>
                <a:ea typeface="Bebas Neue Bold"/>
                <a:cs typeface="Bebas Neue Bold"/>
                <a:sym typeface="Bebas Neue Bold"/>
              </a:defRPr>
            </a:lvl1pPr>
          </a:lstStyle>
          <a:p>
            <a:pPr algn="ctr"/>
            <a:r>
              <a:rPr lang="nl-NL" sz="4400" b="1" dirty="0">
                <a:latin typeface="Mulish" pitchFamily="2" charset="77"/>
                <a:ea typeface="Helvetica Neue Medium" charset="0"/>
                <a:cs typeface="Helvetica Neue Medium" charset="0"/>
              </a:rPr>
              <a:t>Building </a:t>
            </a:r>
            <a:r>
              <a:rPr lang="nl-NL" sz="4400" b="1" dirty="0" err="1">
                <a:latin typeface="Mulish" pitchFamily="2" charset="77"/>
                <a:ea typeface="Helvetica Neue Medium" charset="0"/>
                <a:cs typeface="Helvetica Neue Medium" charset="0"/>
              </a:rPr>
              <a:t>bespoke</a:t>
            </a:r>
            <a:r>
              <a:rPr lang="nl-NL" sz="4400" b="1" dirty="0">
                <a:latin typeface="Mulish" pitchFamily="2" charset="77"/>
                <a:ea typeface="Helvetica Neue Medium" charset="0"/>
                <a:cs typeface="Helvetica Neue Medium" charset="0"/>
              </a:rPr>
              <a:t> </a:t>
            </a:r>
            <a:r>
              <a:rPr lang="nl-NL" sz="4400" b="1" dirty="0" err="1">
                <a:latin typeface="Mulish" pitchFamily="2" charset="77"/>
                <a:ea typeface="Helvetica Neue Medium" charset="0"/>
                <a:cs typeface="Helvetica Neue Medium" charset="0"/>
              </a:rPr>
              <a:t>payments</a:t>
            </a:r>
            <a:r>
              <a:rPr lang="nl-NL" sz="4400" b="1" dirty="0">
                <a:latin typeface="Mulish" pitchFamily="2" charset="77"/>
                <a:ea typeface="Helvetica Neue Medium" charset="0"/>
                <a:cs typeface="Helvetica Neue Medium" charset="0"/>
              </a:rPr>
              <a:t> </a:t>
            </a:r>
            <a:r>
              <a:rPr lang="nl-NL" sz="4400" b="1" dirty="0" err="1">
                <a:latin typeface="Mulish" pitchFamily="2" charset="77"/>
                <a:ea typeface="Helvetica Neue Medium" charset="0"/>
                <a:cs typeface="Helvetica Neue Medium" charset="0"/>
              </a:rPr>
              <a:t>solutions</a:t>
            </a:r>
            <a:r>
              <a:rPr lang="nl-NL" sz="4400" b="1" dirty="0">
                <a:latin typeface="Mulish" pitchFamily="2" charset="77"/>
                <a:ea typeface="Helvetica Neue Medium" charset="0"/>
                <a:cs typeface="Helvetica Neue Medium" charset="0"/>
              </a:rPr>
              <a:t> </a:t>
            </a:r>
            <a:r>
              <a:rPr lang="nl-NL" sz="4400" b="1" dirty="0" err="1">
                <a:latin typeface="Mulish" pitchFamily="2" charset="77"/>
                <a:ea typeface="Helvetica Neue Medium" charset="0"/>
                <a:cs typeface="Helvetica Neue Medium" charset="0"/>
              </a:rPr>
              <a:t>since</a:t>
            </a:r>
            <a:r>
              <a:rPr lang="nl-NL" sz="4400" b="1" dirty="0">
                <a:latin typeface="Mulish" pitchFamily="2" charset="77"/>
                <a:ea typeface="Helvetica Neue Medium" charset="0"/>
                <a:cs typeface="Helvetica Neue Medium" charset="0"/>
              </a:rPr>
              <a:t> 1999</a:t>
            </a:r>
          </a:p>
        </p:txBody>
      </p:sp>
      <p:sp>
        <p:nvSpPr>
          <p:cNvPr id="4" name="Shape 1073">
            <a:extLst>
              <a:ext uri="{FF2B5EF4-FFF2-40B4-BE49-F238E27FC236}">
                <a16:creationId xmlns:a16="http://schemas.microsoft.com/office/drawing/2014/main" id="{2750449B-20BC-43FB-86B7-462B7621A98D}"/>
              </a:ext>
            </a:extLst>
          </p:cNvPr>
          <p:cNvSpPr/>
          <p:nvPr/>
        </p:nvSpPr>
        <p:spPr>
          <a:xfrm>
            <a:off x="2622244" y="1912056"/>
            <a:ext cx="6944334" cy="246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50000"/>
              </a:lnSpc>
              <a:defRPr sz="1000">
                <a:solidFill>
                  <a:srgbClr val="000000">
                    <a:alpha val="70000"/>
                  </a:srgbClr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 algn="ctr">
              <a:lnSpc>
                <a:spcPct val="80000"/>
              </a:lnSpc>
              <a:defRPr sz="4800">
                <a:latin typeface="Bebas Neue Regular"/>
                <a:ea typeface="Bebas Neue Regular"/>
                <a:cs typeface="Bebas Neue Regular"/>
                <a:sym typeface="Bebas Neue Regular"/>
              </a:defRPr>
            </a:pPr>
            <a:r>
              <a:rPr lang="nl-NL" sz="1999" dirty="0">
                <a:solidFill>
                  <a:schemeClr val="bg1"/>
                </a:solidFill>
                <a:latin typeface="Mulish" pitchFamily="2" charset="77"/>
                <a:ea typeface="Helvetica Neue" charset="0"/>
                <a:cs typeface="Helvetica Neue" charset="0"/>
              </a:rPr>
              <a:t>20 </a:t>
            </a:r>
            <a:r>
              <a:rPr lang="nl-NL" sz="1999" dirty="0" err="1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years</a:t>
            </a:r>
            <a:r>
              <a:rPr lang="nl-NL" sz="1999" dirty="0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 of </a:t>
            </a:r>
            <a:r>
              <a:rPr lang="nl-NL" sz="1999" dirty="0" err="1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experience</a:t>
            </a:r>
            <a:r>
              <a:rPr lang="nl-NL" sz="1999" dirty="0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 in </a:t>
            </a:r>
            <a:r>
              <a:rPr lang="nl-NL" sz="1999" dirty="0" err="1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fueling</a:t>
            </a:r>
            <a:r>
              <a:rPr lang="nl-NL" sz="1999" dirty="0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 </a:t>
            </a:r>
            <a:r>
              <a:rPr lang="nl-NL" sz="1999" dirty="0" err="1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the</a:t>
            </a:r>
            <a:r>
              <a:rPr lang="nl-NL" sz="1999" dirty="0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 </a:t>
            </a:r>
            <a:r>
              <a:rPr lang="nl-NL" sz="1999" dirty="0" err="1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growth</a:t>
            </a:r>
            <a:r>
              <a:rPr lang="nl-NL" sz="1999" dirty="0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 of </a:t>
            </a:r>
            <a:r>
              <a:rPr lang="nl-NL" sz="1999" dirty="0" err="1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our</a:t>
            </a:r>
            <a:r>
              <a:rPr lang="nl-NL" sz="1999" dirty="0">
                <a:solidFill>
                  <a:schemeClr val="bg1"/>
                </a:solidFill>
                <a:latin typeface="Mulish" pitchFamily="2" charset="77"/>
                <a:ea typeface="Helvetica Neue Light" panose="02000403000000020004" pitchFamily="2" charset="0"/>
                <a:cs typeface="Helvetica Neue" charset="0"/>
              </a:rPr>
              <a:t> clients</a:t>
            </a:r>
          </a:p>
        </p:txBody>
      </p:sp>
      <p:sp>
        <p:nvSpPr>
          <p:cNvPr id="6" name="Shape 1596">
            <a:extLst>
              <a:ext uri="{FF2B5EF4-FFF2-40B4-BE49-F238E27FC236}">
                <a16:creationId xmlns:a16="http://schemas.microsoft.com/office/drawing/2014/main" id="{5E9532EC-474E-4E19-9C8F-2C04DF700227}"/>
              </a:ext>
            </a:extLst>
          </p:cNvPr>
          <p:cNvSpPr/>
          <p:nvPr/>
        </p:nvSpPr>
        <p:spPr>
          <a:xfrm>
            <a:off x="6478451" y="3222654"/>
            <a:ext cx="183425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International /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multilingual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team</a:t>
            </a:r>
          </a:p>
        </p:txBody>
      </p:sp>
      <p:sp>
        <p:nvSpPr>
          <p:cNvPr id="7" name="Shape 1596">
            <a:extLst>
              <a:ext uri="{FF2B5EF4-FFF2-40B4-BE49-F238E27FC236}">
                <a16:creationId xmlns:a16="http://schemas.microsoft.com/office/drawing/2014/main" id="{E04B5634-05FE-485F-8319-56BAF6C665AE}"/>
              </a:ext>
            </a:extLst>
          </p:cNvPr>
          <p:cNvSpPr/>
          <p:nvPr/>
        </p:nvSpPr>
        <p:spPr>
          <a:xfrm>
            <a:off x="9176306" y="3216876"/>
            <a:ext cx="183425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140+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dedicated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employees</a:t>
            </a:r>
          </a:p>
        </p:txBody>
      </p:sp>
      <p:sp>
        <p:nvSpPr>
          <p:cNvPr id="8" name="Shape 1596">
            <a:extLst>
              <a:ext uri="{FF2B5EF4-FFF2-40B4-BE49-F238E27FC236}">
                <a16:creationId xmlns:a16="http://schemas.microsoft.com/office/drawing/2014/main" id="{84C1B7A3-D8C3-4CDA-AFCE-9CE7CC9C706D}"/>
              </a:ext>
            </a:extLst>
          </p:cNvPr>
          <p:cNvSpPr/>
          <p:nvPr/>
        </p:nvSpPr>
        <p:spPr>
          <a:xfrm>
            <a:off x="1510474" y="4830592"/>
            <a:ext cx="1487594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In-house support &amp;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integration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development</a:t>
            </a:r>
          </a:p>
        </p:txBody>
      </p:sp>
      <p:sp>
        <p:nvSpPr>
          <p:cNvPr id="9" name="Shape 1596">
            <a:extLst>
              <a:ext uri="{FF2B5EF4-FFF2-40B4-BE49-F238E27FC236}">
                <a16:creationId xmlns:a16="http://schemas.microsoft.com/office/drawing/2014/main" id="{9EA67C1C-424D-4494-BE0A-4DF0FB8369DC}"/>
              </a:ext>
            </a:extLst>
          </p:cNvPr>
          <p:cNvSpPr/>
          <p:nvPr/>
        </p:nvSpPr>
        <p:spPr>
          <a:xfrm>
            <a:off x="4005294" y="3209441"/>
            <a:ext cx="1939311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Acquirer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&amp; processor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for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Visa,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MasterCard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</a:t>
            </a:r>
            <a:b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</a:b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&amp; Bancontact</a:t>
            </a:r>
          </a:p>
        </p:txBody>
      </p:sp>
      <p:pic>
        <p:nvPicPr>
          <p:cNvPr id="13" name="Afbeelding 110">
            <a:extLst>
              <a:ext uri="{FF2B5EF4-FFF2-40B4-BE49-F238E27FC236}">
                <a16:creationId xmlns:a16="http://schemas.microsoft.com/office/drawing/2014/main" id="{4D3E1942-73F9-4C52-90C0-4D1285ED5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206"/>
          <a:stretch/>
        </p:blipFill>
        <p:spPr>
          <a:xfrm>
            <a:off x="1507623" y="2660557"/>
            <a:ext cx="531491" cy="556319"/>
          </a:xfrm>
          <a:prstGeom prst="rect">
            <a:avLst/>
          </a:prstGeom>
        </p:spPr>
      </p:pic>
      <p:pic>
        <p:nvPicPr>
          <p:cNvPr id="18" name="Afbeelding 13">
            <a:extLst>
              <a:ext uri="{FF2B5EF4-FFF2-40B4-BE49-F238E27FC236}">
                <a16:creationId xmlns:a16="http://schemas.microsoft.com/office/drawing/2014/main" id="{20F28952-3F98-417C-9FC6-B6D4160D2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7623" y="4272127"/>
            <a:ext cx="531491" cy="531491"/>
          </a:xfrm>
          <a:prstGeom prst="rect">
            <a:avLst/>
          </a:prstGeom>
        </p:spPr>
      </p:pic>
      <p:pic>
        <p:nvPicPr>
          <p:cNvPr id="19" name="Afbeelding 122">
            <a:extLst>
              <a:ext uri="{FF2B5EF4-FFF2-40B4-BE49-F238E27FC236}">
                <a16:creationId xmlns:a16="http://schemas.microsoft.com/office/drawing/2014/main" id="{4D5AE56A-E1AC-425F-8BD9-911353B205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6661" y="2653141"/>
            <a:ext cx="531492" cy="531492"/>
          </a:xfrm>
          <a:prstGeom prst="rect">
            <a:avLst/>
          </a:prstGeom>
        </p:spPr>
      </p:pic>
      <p:pic>
        <p:nvPicPr>
          <p:cNvPr id="20" name="Afbeelding 23">
            <a:extLst>
              <a:ext uri="{FF2B5EF4-FFF2-40B4-BE49-F238E27FC236}">
                <a16:creationId xmlns:a16="http://schemas.microsoft.com/office/drawing/2014/main" id="{1A8C764C-149D-4528-AC64-8752EFB34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3531" y="2620145"/>
            <a:ext cx="531492" cy="531492"/>
          </a:xfrm>
          <a:prstGeom prst="rect">
            <a:avLst/>
          </a:prstGeom>
        </p:spPr>
      </p:pic>
      <p:pic>
        <p:nvPicPr>
          <p:cNvPr id="21" name="Afbeelding 24">
            <a:extLst>
              <a:ext uri="{FF2B5EF4-FFF2-40B4-BE49-F238E27FC236}">
                <a16:creationId xmlns:a16="http://schemas.microsoft.com/office/drawing/2014/main" id="{EA9DC8A8-CB28-438D-A1C9-8EA43348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9050" y="2646062"/>
            <a:ext cx="531491" cy="531491"/>
          </a:xfrm>
          <a:prstGeom prst="rect">
            <a:avLst/>
          </a:prstGeom>
        </p:spPr>
      </p:pic>
      <p:sp>
        <p:nvSpPr>
          <p:cNvPr id="31" name="Shape 1596">
            <a:extLst>
              <a:ext uri="{FF2B5EF4-FFF2-40B4-BE49-F238E27FC236}">
                <a16:creationId xmlns:a16="http://schemas.microsoft.com/office/drawing/2014/main" id="{B229A99A-41FE-4591-8765-C79E4F7769F1}"/>
              </a:ext>
            </a:extLst>
          </p:cNvPr>
          <p:cNvSpPr/>
          <p:nvPr/>
        </p:nvSpPr>
        <p:spPr>
          <a:xfrm>
            <a:off x="4005295" y="4830592"/>
            <a:ext cx="183425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17.000+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active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merchants</a:t>
            </a:r>
          </a:p>
        </p:txBody>
      </p:sp>
      <p:pic>
        <p:nvPicPr>
          <p:cNvPr id="32" name="Afbeelding 111">
            <a:extLst>
              <a:ext uri="{FF2B5EF4-FFF2-40B4-BE49-F238E27FC236}">
                <a16:creationId xmlns:a16="http://schemas.microsoft.com/office/drawing/2014/main" id="{6525F286-97EC-4800-86C0-5376EF510C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" r="132"/>
          <a:stretch/>
        </p:blipFill>
        <p:spPr>
          <a:xfrm>
            <a:off x="4005294" y="4270720"/>
            <a:ext cx="531491" cy="532898"/>
          </a:xfrm>
          <a:prstGeom prst="rect">
            <a:avLst/>
          </a:prstGeom>
        </p:spPr>
      </p:pic>
      <p:sp>
        <p:nvSpPr>
          <p:cNvPr id="24" name="Shape 1596">
            <a:extLst>
              <a:ext uri="{FF2B5EF4-FFF2-40B4-BE49-F238E27FC236}">
                <a16:creationId xmlns:a16="http://schemas.microsoft.com/office/drawing/2014/main" id="{AFB9B843-EB81-8442-A6DA-1CB3AF16552C}"/>
              </a:ext>
            </a:extLst>
          </p:cNvPr>
          <p:cNvSpPr/>
          <p:nvPr/>
        </p:nvSpPr>
        <p:spPr>
          <a:xfrm>
            <a:off x="6473530" y="4830592"/>
            <a:ext cx="2069153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Direct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communication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with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sales,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developers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,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and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operations</a:t>
            </a:r>
          </a:p>
        </p:txBody>
      </p:sp>
      <p:sp>
        <p:nvSpPr>
          <p:cNvPr id="25" name="Shape 1596">
            <a:extLst>
              <a:ext uri="{FF2B5EF4-FFF2-40B4-BE49-F238E27FC236}">
                <a16:creationId xmlns:a16="http://schemas.microsoft.com/office/drawing/2014/main" id="{5EDA0B32-0784-FF44-B165-8567291D828F}"/>
              </a:ext>
            </a:extLst>
          </p:cNvPr>
          <p:cNvSpPr/>
          <p:nvPr/>
        </p:nvSpPr>
        <p:spPr>
          <a:xfrm>
            <a:off x="9176660" y="4830592"/>
            <a:ext cx="183425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lnSpc>
                <a:spcPct val="80000"/>
              </a:lnSpc>
              <a:defRPr sz="1400"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>
              <a:lnSpc>
                <a:spcPct val="100000"/>
              </a:lnSpc>
            </a:pP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Full range of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solutions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to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support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every</a:t>
            </a:r>
            <a:r>
              <a:rPr lang="nl-NL" dirty="0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 kind of </a:t>
            </a:r>
            <a:r>
              <a:rPr lang="nl-NL" dirty="0" err="1">
                <a:latin typeface="Roboto" panose="02000000000000000000" pitchFamily="2" charset="0"/>
                <a:ea typeface="Roboto" panose="02000000000000000000" pitchFamily="2" charset="0"/>
                <a:cs typeface="Helvetica Neue Light" charset="0"/>
              </a:rPr>
              <a:t>merchant</a:t>
            </a:r>
            <a:endParaRPr lang="nl-NL" dirty="0">
              <a:latin typeface="Roboto" panose="02000000000000000000" pitchFamily="2" charset="0"/>
              <a:ea typeface="Roboto" panose="02000000000000000000" pitchFamily="2" charset="0"/>
              <a:cs typeface="Helvetica Neue Light" charset="0"/>
            </a:endParaRPr>
          </a:p>
        </p:txBody>
      </p:sp>
      <p:pic>
        <p:nvPicPr>
          <p:cNvPr id="26" name="Graphic 6">
            <a:extLst>
              <a:ext uri="{FF2B5EF4-FFF2-40B4-BE49-F238E27FC236}">
                <a16:creationId xmlns:a16="http://schemas.microsoft.com/office/drawing/2014/main" id="{D8FFEC43-E60E-E048-BC30-3DAC77097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Afbeelding 111">
            <a:extLst>
              <a:ext uri="{FF2B5EF4-FFF2-40B4-BE49-F238E27FC236}">
                <a16:creationId xmlns:a16="http://schemas.microsoft.com/office/drawing/2014/main" id="{D45F8099-A0D1-3940-A9BD-CEF21FF6CD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" r="132"/>
          <a:stretch/>
        </p:blipFill>
        <p:spPr>
          <a:xfrm>
            <a:off x="6473530" y="4270720"/>
            <a:ext cx="531491" cy="532898"/>
          </a:xfrm>
          <a:prstGeom prst="rect">
            <a:avLst/>
          </a:prstGeom>
        </p:spPr>
      </p:pic>
      <p:pic>
        <p:nvPicPr>
          <p:cNvPr id="29" name="Afbeelding 111">
            <a:extLst>
              <a:ext uri="{FF2B5EF4-FFF2-40B4-BE49-F238E27FC236}">
                <a16:creationId xmlns:a16="http://schemas.microsoft.com/office/drawing/2014/main" id="{B43F363F-6303-8042-96A7-66240FA00C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" r="132"/>
          <a:stretch/>
        </p:blipFill>
        <p:spPr>
          <a:xfrm>
            <a:off x="9176306" y="4270720"/>
            <a:ext cx="531491" cy="53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3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31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875F606-582D-8942-984A-E666154B2A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7" r="13370" b="1839"/>
          <a:stretch/>
        </p:blipFill>
        <p:spPr>
          <a:xfrm>
            <a:off x="-26268" y="-1035496"/>
            <a:ext cx="13465496" cy="98144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45278F7-7544-CFF7-A7AB-A82905D17152}"/>
              </a:ext>
            </a:extLst>
          </p:cNvPr>
          <p:cNvSpPr/>
          <p:nvPr/>
        </p:nvSpPr>
        <p:spPr>
          <a:xfrm>
            <a:off x="665163" y="2132856"/>
            <a:ext cx="51219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Mulish" pitchFamily="2" charset="77"/>
                <a:ea typeface="Roboto" panose="02000000000000000000" pitchFamily="2" charset="0"/>
                <a:cs typeface="Helvetica Neue" panose="02000503000000020004" pitchFamily="2" charset="0"/>
              </a:rPr>
              <a:t>Win the “Customer Wars”</a:t>
            </a:r>
            <a:endParaRPr lang="en-NL" sz="3200" b="1" dirty="0">
              <a:latin typeface="Mulish" pitchFamily="2" charset="77"/>
              <a:ea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6A8AFD-E525-7CC1-1D0F-5E77F6E64CAB}"/>
              </a:ext>
            </a:extLst>
          </p:cNvPr>
          <p:cNvSpPr/>
          <p:nvPr/>
        </p:nvSpPr>
        <p:spPr>
          <a:xfrm>
            <a:off x="665163" y="762000"/>
            <a:ext cx="507061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800"/>
              </a:lnSpc>
            </a:pPr>
            <a:r>
              <a:rPr lang="en-US" sz="4400" b="1" dirty="0">
                <a:latin typeface="Mulish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Build an invincible</a:t>
            </a:r>
          </a:p>
          <a:p>
            <a:pPr>
              <a:lnSpc>
                <a:spcPts val="4800"/>
              </a:lnSpc>
            </a:pPr>
            <a:r>
              <a:rPr lang="en-US" sz="4400" b="1" dirty="0">
                <a:latin typeface="Mulish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  <a:t>checkout</a:t>
            </a:r>
            <a:endParaRPr lang="en-NL" sz="4400" b="1" dirty="0">
              <a:latin typeface="Mulish" pitchFamily="2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039432"/>
      </p:ext>
    </p:extLst>
  </p:cSld>
  <p:clrMapOvr>
    <a:masterClrMapping/>
  </p:clrMapOvr>
  <p:transition spd="slow" advTm="733000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12360286" y="-4827514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EFA76D-CC3F-0D44-8D5E-20D3CCB4C50B}"/>
              </a:ext>
            </a:extLst>
          </p:cNvPr>
          <p:cNvSpPr txBox="1"/>
          <p:nvPr/>
        </p:nvSpPr>
        <p:spPr>
          <a:xfrm>
            <a:off x="6670476" y="926047"/>
            <a:ext cx="35283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atin typeface="Roboto" panose="02000000000000000000" pitchFamily="2" charset="0"/>
              </a:rPr>
              <a:t>Pre -</a:t>
            </a:r>
            <a:r>
              <a:rPr lang="en-US" sz="1600" b="1" dirty="0">
                <a:effectLst/>
                <a:latin typeface="Roboto" panose="02000000000000000000" pitchFamily="2" charset="0"/>
              </a:rPr>
              <a:t> shopping cart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Logos of trust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Contact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Roboto" panose="02000000000000000000" pitchFamily="2" charset="0"/>
              </a:rPr>
              <a:t>Cross selling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405EBC-D778-8740-A34E-3CA8E83B929B}"/>
              </a:ext>
            </a:extLst>
          </p:cNvPr>
          <p:cNvSpPr txBox="1"/>
          <p:nvPr/>
        </p:nvSpPr>
        <p:spPr>
          <a:xfrm>
            <a:off x="6670476" y="2348880"/>
            <a:ext cx="35283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atin typeface="Roboto" panose="02000000000000000000" pitchFamily="2" charset="0"/>
              </a:rPr>
              <a:t>S</a:t>
            </a:r>
            <a:r>
              <a:rPr lang="en-US" sz="1600" b="1" dirty="0">
                <a:effectLst/>
                <a:latin typeface="Roboto" panose="02000000000000000000" pitchFamily="2" charset="0"/>
              </a:rPr>
              <a:t>hopping cart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Avoid</a:t>
            </a:r>
            <a:r>
              <a:rPr lang="en-US" sz="1600" dirty="0">
                <a:effectLst/>
                <a:latin typeface="Roboto" panose="02000000000000000000" pitchFamily="2" charset="0"/>
              </a:rPr>
              <a:t> distractions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1 step checkout? Or more </a:t>
            </a:r>
            <a:r>
              <a:rPr lang="en-US" sz="1600" dirty="0" err="1">
                <a:latin typeface="Roboto" panose="02000000000000000000" pitchFamily="2" charset="0"/>
              </a:rPr>
              <a:t>stepa</a:t>
            </a:r>
            <a:r>
              <a:rPr lang="en-US" sz="1600" dirty="0">
                <a:latin typeface="Roboto" panose="02000000000000000000" pitchFamily="2" charset="0"/>
              </a:rPr>
              <a:t>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Roboto" panose="02000000000000000000" pitchFamily="2" charset="0"/>
              </a:rPr>
              <a:t>Autocomplete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Cart Summary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Summary shipping details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Shipping / Invoice details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Payment methods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latin typeface="Roboto" panose="02000000000000000000" pitchFamily="2" charset="0"/>
              </a:rPr>
              <a:t>Tokenization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Roboto" panose="02000000000000000000" pitchFamily="2" charset="0"/>
              </a:rPr>
              <a:t>Digital Wallets</a:t>
            </a:r>
            <a:endParaRPr lang="en-US" sz="1400" dirty="0">
              <a:effectLst/>
              <a:latin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A32578-0A27-7E4A-A9C3-110BD82430D7}"/>
              </a:ext>
            </a:extLst>
          </p:cNvPr>
          <p:cNvSpPr txBox="1"/>
          <p:nvPr/>
        </p:nvSpPr>
        <p:spPr>
          <a:xfrm>
            <a:off x="6665924" y="5144367"/>
            <a:ext cx="35283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atin typeface="Roboto" panose="02000000000000000000" pitchFamily="2" charset="0"/>
              </a:rPr>
              <a:t>Post -</a:t>
            </a:r>
            <a:r>
              <a:rPr lang="en-US" sz="1600" b="1" dirty="0">
                <a:effectLst/>
                <a:latin typeface="Roboto" panose="02000000000000000000" pitchFamily="2" charset="0"/>
              </a:rPr>
              <a:t> shopping cart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Roboto" panose="02000000000000000000" pitchFamily="2" charset="0"/>
              </a:rPr>
              <a:t>Keep Cart Alive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Roboto" panose="02000000000000000000" pitchFamily="2" charset="0"/>
              </a:rPr>
              <a:t>‘Thank you’ page</a:t>
            </a:r>
            <a:endParaRPr lang="en-US" sz="1600" dirty="0">
              <a:latin typeface="Roboto" panose="020000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Roboto" panose="02000000000000000000" pitchFamily="2" charset="0"/>
              </a:rPr>
              <a:t>Second chance mail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3A25B2-44EA-654C-9DAB-B3B4B8F0E114}"/>
              </a:ext>
            </a:extLst>
          </p:cNvPr>
          <p:cNvSpPr txBox="1"/>
          <p:nvPr/>
        </p:nvSpPr>
        <p:spPr>
          <a:xfrm>
            <a:off x="549796" y="2721114"/>
            <a:ext cx="4205287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tx1"/>
                </a:solidFill>
                <a:latin typeface="Mulish" pitchFamily="2" charset="77"/>
              </a:rPr>
              <a:t>Agenda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5685006" y="-4401130"/>
            <a:ext cx="17116425" cy="171227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800F7C-33E9-5146-8E31-242FCAC350E8}"/>
              </a:ext>
            </a:extLst>
          </p:cNvPr>
          <p:cNvSpPr txBox="1"/>
          <p:nvPr/>
        </p:nvSpPr>
        <p:spPr>
          <a:xfrm>
            <a:off x="665163" y="764482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tx1"/>
                </a:solidFill>
                <a:latin typeface="Mulish" pitchFamily="2" charset="77"/>
              </a:rPr>
              <a:t>Logos of trust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78138EA4-EB82-7F4B-820D-2B1BB1BAA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765" y="3589680"/>
            <a:ext cx="704783" cy="704783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6DDDB7CF-5914-4647-9E0A-964B81D7D0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2" b="19040"/>
          <a:stretch/>
        </p:blipFill>
        <p:spPr>
          <a:xfrm>
            <a:off x="7464622" y="4569020"/>
            <a:ext cx="2058178" cy="704783"/>
          </a:xfrm>
          <a:prstGeom prst="rect">
            <a:avLst/>
          </a:prstGeom>
        </p:spPr>
      </p:pic>
      <p:pic>
        <p:nvPicPr>
          <p:cNvPr id="18" name="Picture 1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D9C0C39-05E7-2D4A-AB31-FF4068A67C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412" y="3596887"/>
            <a:ext cx="867426" cy="704783"/>
          </a:xfrm>
          <a:prstGeom prst="rect">
            <a:avLst/>
          </a:prstGeom>
        </p:spPr>
      </p:pic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4D391F99-C35A-AC46-9AF2-E94FFAA736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t="29423" r="53747" b="30090"/>
          <a:stretch/>
        </p:blipFill>
        <p:spPr>
          <a:xfrm>
            <a:off x="7298839" y="2295190"/>
            <a:ext cx="4065417" cy="10788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D00B1DF-F8B8-8D43-97A6-D9DF11C50568}"/>
              </a:ext>
            </a:extLst>
          </p:cNvPr>
          <p:cNvSpPr txBox="1"/>
          <p:nvPr/>
        </p:nvSpPr>
        <p:spPr>
          <a:xfrm>
            <a:off x="7471413" y="1591686"/>
            <a:ext cx="3015488" cy="652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2400" b="1" kern="0" dirty="0">
                <a:solidFill>
                  <a:schemeClr val="tx1"/>
                </a:solidFill>
                <a:latin typeface="Mulish" pitchFamily="2" charset="77"/>
              </a:rPr>
              <a:t>Quality Labels</a:t>
            </a:r>
          </a:p>
        </p:txBody>
      </p:sp>
      <p:pic>
        <p:nvPicPr>
          <p:cNvPr id="24" name="Picture 8">
            <a:extLst>
              <a:ext uri="{FF2B5EF4-FFF2-40B4-BE49-F238E27FC236}">
                <a16:creationId xmlns:a16="http://schemas.microsoft.com/office/drawing/2014/main" id="{E26FA51C-21E0-D44D-BE4B-4A2360A49D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67" y="2361967"/>
            <a:ext cx="1149481" cy="574740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7EF30358-7F26-3B40-874B-1759C25A24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67" y="3142269"/>
            <a:ext cx="1976680" cy="1017989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AE7405B7-7DAE-AC4B-94B3-B0817D5D48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67" y="4365820"/>
            <a:ext cx="1540328" cy="504457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40098635-BAF1-554A-B990-1CD6A24A077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4" t="14611" r="13290" b="13994"/>
          <a:stretch/>
        </p:blipFill>
        <p:spPr>
          <a:xfrm>
            <a:off x="3430116" y="2243218"/>
            <a:ext cx="2199677" cy="111252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7F8C4A8-D176-7A4E-8529-68673F093E3C}"/>
              </a:ext>
            </a:extLst>
          </p:cNvPr>
          <p:cNvSpPr txBox="1"/>
          <p:nvPr/>
        </p:nvSpPr>
        <p:spPr>
          <a:xfrm>
            <a:off x="665163" y="1591116"/>
            <a:ext cx="1828849" cy="652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2400" b="1" kern="0" dirty="0">
                <a:solidFill>
                  <a:schemeClr val="tx1"/>
                </a:solidFill>
                <a:latin typeface="Mulish" pitchFamily="2" charset="77"/>
              </a:rPr>
              <a:t>Reviews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F946A5-87F2-BC49-A385-A9144373F085}"/>
              </a:ext>
            </a:extLst>
          </p:cNvPr>
          <p:cNvSpPr txBox="1"/>
          <p:nvPr/>
        </p:nvSpPr>
        <p:spPr>
          <a:xfrm>
            <a:off x="3430117" y="1591116"/>
            <a:ext cx="3105192" cy="652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defRPr/>
            </a:pPr>
            <a:r>
              <a:rPr lang="en-US" sz="2400" b="1" kern="0" dirty="0">
                <a:solidFill>
                  <a:schemeClr val="tx1"/>
                </a:solidFill>
                <a:latin typeface="Mulish" pitchFamily="2" charset="77"/>
              </a:rPr>
              <a:t>Payment logos</a:t>
            </a:r>
          </a:p>
        </p:txBody>
      </p:sp>
    </p:spTree>
    <p:extLst>
      <p:ext uri="{BB962C8B-B14F-4D97-AF65-F5344CB8AC3E}">
        <p14:creationId xmlns:p14="http://schemas.microsoft.com/office/powerpoint/2010/main" val="299675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5C78F8F-794D-B7F5-B40B-E24689F6A409}"/>
              </a:ext>
            </a:extLst>
          </p:cNvPr>
          <p:cNvSpPr txBox="1"/>
          <p:nvPr/>
        </p:nvSpPr>
        <p:spPr>
          <a:xfrm>
            <a:off x="1877949" y="1520726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Cross selling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8B19C6-90E8-44AE-F2B6-21700F45999C}"/>
              </a:ext>
            </a:extLst>
          </p:cNvPr>
          <p:cNvSpPr txBox="1"/>
          <p:nvPr/>
        </p:nvSpPr>
        <p:spPr>
          <a:xfrm>
            <a:off x="1877948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Contact information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5C9A4-D6C5-83A4-DBA7-D5E7FD4C14C7}"/>
              </a:ext>
            </a:extLst>
          </p:cNvPr>
          <p:cNvSpPr txBox="1"/>
          <p:nvPr/>
        </p:nvSpPr>
        <p:spPr>
          <a:xfrm>
            <a:off x="1877949" y="2281089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Avoid distractions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F51874-B2CC-648F-2E19-5F6BEB61607B}"/>
              </a:ext>
            </a:extLst>
          </p:cNvPr>
          <p:cNvSpPr txBox="1"/>
          <p:nvPr/>
        </p:nvSpPr>
        <p:spPr>
          <a:xfrm>
            <a:off x="1877949" y="2274109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Avoid distractions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0FEB2F7-8C18-0146-A4E1-0DA801F62C9F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Graphical user interface, application, email&#10;&#10;Description automatically generated">
            <a:extLst>
              <a:ext uri="{FF2B5EF4-FFF2-40B4-BE49-F238E27FC236}">
                <a16:creationId xmlns:a16="http://schemas.microsoft.com/office/drawing/2014/main" id="{0DAEACB3-6AA5-9A48-9F4D-A2695591AD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5" y="1628800"/>
            <a:ext cx="4104343" cy="3960440"/>
          </a:xfrm>
          <a:prstGeom prst="rect">
            <a:avLst/>
          </a:prstGeom>
        </p:spPr>
      </p:pic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566C5C0-491D-694A-A3EE-B43B3384E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409" y="1628800"/>
            <a:ext cx="5899071" cy="409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03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8FF718A-C082-692D-AB85-2570319B1E8B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Cross selling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F0334B-E0D7-E6FB-7864-37D1349E780E}"/>
              </a:ext>
            </a:extLst>
          </p:cNvPr>
          <p:cNvSpPr txBox="1"/>
          <p:nvPr/>
        </p:nvSpPr>
        <p:spPr>
          <a:xfrm>
            <a:off x="1877948" y="0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10000"/>
                  </a:schemeClr>
                </a:solidFill>
                <a:latin typeface="Mulish" pitchFamily="2" charset="77"/>
              </a:rPr>
              <a:t>Contact information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6815BB-65DF-663A-2197-1AE6A02483BC}"/>
              </a:ext>
            </a:extLst>
          </p:cNvPr>
          <p:cNvSpPr txBox="1"/>
          <p:nvPr/>
        </p:nvSpPr>
        <p:spPr>
          <a:xfrm>
            <a:off x="1877949" y="1520726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Avoid distractions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230CCA-4C49-56C4-EE64-DC154655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843" y="1628800"/>
            <a:ext cx="698313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59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3F02D1-C0AB-2BA9-2E01-A5EF48113E8C}"/>
              </a:ext>
            </a:extLst>
          </p:cNvPr>
          <p:cNvSpPr txBox="1"/>
          <p:nvPr/>
        </p:nvSpPr>
        <p:spPr>
          <a:xfrm>
            <a:off x="1877949" y="760363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latin typeface="Mulish" pitchFamily="2" charset="77"/>
              </a:rPr>
              <a:t>Cross selling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5B11F8-BC06-939C-0D62-C045BE34087B}"/>
              </a:ext>
            </a:extLst>
          </p:cNvPr>
          <p:cNvSpPr txBox="1"/>
          <p:nvPr/>
        </p:nvSpPr>
        <p:spPr>
          <a:xfrm>
            <a:off x="1877948" y="0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10000"/>
                  </a:schemeClr>
                </a:solidFill>
                <a:latin typeface="Mulish" pitchFamily="2" charset="77"/>
              </a:rPr>
              <a:t>Contact information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0049CD-F3EA-5B05-4D3D-59719232D129}"/>
              </a:ext>
            </a:extLst>
          </p:cNvPr>
          <p:cNvSpPr txBox="1"/>
          <p:nvPr/>
        </p:nvSpPr>
        <p:spPr>
          <a:xfrm>
            <a:off x="1877949" y="1520726"/>
            <a:ext cx="8432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800"/>
              </a:lnSpc>
              <a:defRPr/>
            </a:pPr>
            <a:r>
              <a:rPr lang="en-US" sz="4400" b="1" kern="0" dirty="0">
                <a:solidFill>
                  <a:schemeClr val="bg1">
                    <a:alpha val="0"/>
                  </a:schemeClr>
                </a:solidFill>
                <a:latin typeface="Mulish" pitchFamily="2" charset="77"/>
              </a:rPr>
              <a:t>Avoid distractions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ADDAEF-EC11-06F0-1CA4-EA377E00C2A7}"/>
              </a:ext>
            </a:extLst>
          </p:cNvPr>
          <p:cNvSpPr/>
          <p:nvPr/>
        </p:nvSpPr>
        <p:spPr>
          <a:xfrm>
            <a:off x="-14890551" y="1844824"/>
            <a:ext cx="41969925" cy="41985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L" sz="1999" b="1" dirty="0">
              <a:latin typeface="Mulish" pitchFamily="2" charset="77"/>
            </a:endParaRPr>
          </a:p>
        </p:txBody>
      </p:sp>
      <p:pic>
        <p:nvPicPr>
          <p:cNvPr id="96258" name="Graphic 6">
            <a:extLst>
              <a:ext uri="{FF2B5EF4-FFF2-40B4-BE49-F238E27FC236}">
                <a16:creationId xmlns:a16="http://schemas.microsoft.com/office/drawing/2014/main" id="{0483C3A9-FDF8-444A-8FFC-B07A653DB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5918200"/>
            <a:ext cx="357187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5DD1B209-1B9B-1D4D-98B4-77A20A1E4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845" y="1628800"/>
            <a:ext cx="698313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3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733000">
        <p159:morph option="byObject"/>
      </p:transition>
    </mc:Choice>
    <mc:Fallback xmlns="">
      <p:transition spd="slow" advTm="733000">
        <p:fade/>
      </p:transition>
    </mc:Fallback>
  </mc:AlternateContent>
</p:sld>
</file>

<file path=ppt/theme/theme1.xml><?xml version="1.0" encoding="utf-8"?>
<a:theme xmlns:a="http://schemas.openxmlformats.org/drawingml/2006/main" name="10_Office-thema">
  <a:themeElements>
    <a:clrScheme name="Office-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hema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Iowan Old Style Italic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ts val="100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Iowan Old Style Italic" charset="0"/>
          </a:defRPr>
        </a:defPPr>
      </a:lstStyle>
    </a:lnDef>
  </a:objectDefaults>
  <a:extraClrSchemeLst>
    <a:extraClrScheme>
      <a:clrScheme name="Office-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ultiSafepay-presentation-template-2022" id="{7DBD973D-8789-9F46-B32D-212C2FCC73A0}" vid="{1C8E45D8-455E-B646-AB5F-B1C0C3DD0D0F}"/>
    </a:ext>
  </a:ext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Office-thema</Template>
  <TotalTime>5866</TotalTime>
  <Words>335</Words>
  <Application>Microsoft Office PowerPoint</Application>
  <PresentationFormat>Aangepast</PresentationFormat>
  <Paragraphs>104</Paragraphs>
  <Slides>28</Slides>
  <Notes>24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29" baseType="lpstr">
      <vt:lpstr>10_Office-thema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Philippe De Vydt</dc:creator>
  <cp:lastModifiedBy>Philippe De Vydt</cp:lastModifiedBy>
  <cp:revision>7</cp:revision>
  <cp:lastPrinted>1601-01-01T00:00:00Z</cp:lastPrinted>
  <dcterms:created xsi:type="dcterms:W3CDTF">2022-04-21T10:37:53Z</dcterms:created>
  <dcterms:modified xsi:type="dcterms:W3CDTF">2022-04-26T12:55:50Z</dcterms:modified>
</cp:coreProperties>
</file>